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embeddedFontLst>
    <p:embeddedFont>
      <p:font typeface="Arial Black" panose="020B0A04020102020204" pitchFamily="34" charset="0"/>
      <p:regular r:id="rId18"/>
      <p:bold r:id="rId19"/>
    </p:embeddedFont>
    <p:embeddedFont>
      <p:font typeface="Calibri" panose="020F050202020403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BF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930B9A-E575-4AD0-A5C1-8B8871E1E0D9}">
  <a:tblStyle styleId="{1C930B9A-E575-4AD0-A5C1-8B8871E1E0D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4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altLang="en-US" dirty="0"/>
              <a:t>中国市场独立游戏用户</a:t>
            </a:r>
            <a:r>
              <a:rPr lang="en-GB" dirty="0"/>
              <a:t>(</a:t>
            </a:r>
            <a:r>
              <a:rPr lang="zh-CN" altLang="en-US" dirty="0"/>
              <a:t>单位</a:t>
            </a:r>
            <a:r>
              <a:rPr lang="en-GB" dirty="0"/>
              <a:t>: </a:t>
            </a:r>
            <a:r>
              <a:rPr lang="zh-CN" altLang="en-US" dirty="0"/>
              <a:t>百万</a:t>
            </a:r>
            <a:r>
              <a:rPr lang="en-GB" dirty="0"/>
              <a: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Sheet1!$B$1:$C$1</c:f>
              <c:strCache>
                <c:ptCount val="1"/>
                <c:pt idx="0">
                  <c:v>Column1 Column3</c:v>
                </c:pt>
              </c:strCache>
            </c:strRef>
          </c:tx>
          <c:spPr>
            <a:solidFill>
              <a:schemeClr val="accent4">
                <a:lumMod val="60000"/>
                <a:lumOff val="40000"/>
              </a:schemeClr>
            </a:solidFill>
            <a:ln>
              <a:noFill/>
            </a:ln>
            <a:effectLst/>
          </c:spPr>
          <c:invertIfNegative val="0"/>
          <c:dPt>
            <c:idx val="0"/>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1-BCD4-4CD5-A0DB-8D0A3BD9EEA0}"/>
              </c:ext>
            </c:extLst>
          </c:dPt>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3-BCD4-4CD5-A0DB-8D0A3BD9EEA0}"/>
              </c:ext>
            </c:extLst>
          </c:dPt>
          <c:dPt>
            <c:idx val="2"/>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5-BCD4-4CD5-A0DB-8D0A3BD9EEA0}"/>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2016</c:v>
                </c:pt>
                <c:pt idx="1">
                  <c:v>2017</c:v>
                </c:pt>
                <c:pt idx="2">
                  <c:v>2018</c:v>
                </c:pt>
              </c:numCache>
            </c:numRef>
          </c:cat>
          <c:val>
            <c:numRef>
              <c:f>Sheet1!$B$2:$B$4</c:f>
              <c:numCache>
                <c:formatCode>General</c:formatCode>
                <c:ptCount val="3"/>
                <c:pt idx="0">
                  <c:v>160</c:v>
                </c:pt>
                <c:pt idx="1">
                  <c:v>180</c:v>
                </c:pt>
                <c:pt idx="2">
                  <c:v>200</c:v>
                </c:pt>
              </c:numCache>
            </c:numRef>
          </c:val>
          <c:extLst>
            <c:ext xmlns:c16="http://schemas.microsoft.com/office/drawing/2014/chart" uri="{C3380CC4-5D6E-409C-BE32-E72D297353CC}">
              <c16:uniqueId val="{00000006-BCD4-4CD5-A0DB-8D0A3BD9EEA0}"/>
            </c:ext>
          </c:extLst>
        </c:ser>
        <c:dLbls>
          <c:dLblPos val="outEnd"/>
          <c:showLegendKey val="0"/>
          <c:showVal val="1"/>
          <c:showCatName val="0"/>
          <c:showSerName val="0"/>
          <c:showPercent val="0"/>
          <c:showBubbleSize val="0"/>
        </c:dLbls>
        <c:gapWidth val="219"/>
        <c:overlap val="-27"/>
        <c:axId val="563944144"/>
        <c:axId val="563947096"/>
      </c:barChart>
      <c:catAx>
        <c:axId val="56394414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zh-CN" altLang="en-US" dirty="0"/>
                  <a:t>数据来源</a:t>
                </a:r>
                <a:r>
                  <a:rPr lang="en-GB" dirty="0"/>
                  <a:t>: CNG</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63947096"/>
        <c:crosses val="autoZero"/>
        <c:auto val="1"/>
        <c:lblAlgn val="ctr"/>
        <c:lblOffset val="100"/>
        <c:noMultiLvlLbl val="0"/>
      </c:catAx>
      <c:valAx>
        <c:axId val="563947096"/>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6394414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altLang="en-US" dirty="0"/>
              <a:t>中国独立游戏市场份额</a:t>
            </a:r>
            <a:r>
              <a:rPr lang="en-GB" dirty="0"/>
              <a:t>(</a:t>
            </a:r>
            <a:r>
              <a:rPr lang="zh-CN" altLang="en-US" dirty="0"/>
              <a:t>单位</a:t>
            </a:r>
            <a:r>
              <a:rPr lang="en-GB" dirty="0"/>
              <a:t>: </a:t>
            </a:r>
            <a:r>
              <a:rPr lang="zh-CN" altLang="en-US" dirty="0"/>
              <a:t>百万</a:t>
            </a:r>
            <a:r>
              <a:rPr lang="en-GB" dirty="0"/>
              <a:t>/</a:t>
            </a:r>
            <a:r>
              <a:rPr lang="zh-CN" altLang="en-US" dirty="0"/>
              <a:t>美元</a:t>
            </a:r>
            <a:r>
              <a:rPr lang="en-GB" dirty="0"/>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2015</c:v>
                </c:pt>
                <c:pt idx="1">
                  <c:v>2016</c:v>
                </c:pt>
                <c:pt idx="2">
                  <c:v>2017</c:v>
                </c:pt>
                <c:pt idx="3">
                  <c:v>2018</c:v>
                </c:pt>
              </c:numCache>
            </c:numRef>
          </c:cat>
          <c:val>
            <c:numRef>
              <c:f>Sheet1!$B$2:$B$5</c:f>
              <c:numCache>
                <c:formatCode>General</c:formatCode>
                <c:ptCount val="4"/>
                <c:pt idx="0">
                  <c:v>1.45</c:v>
                </c:pt>
                <c:pt idx="1">
                  <c:v>7.27</c:v>
                </c:pt>
                <c:pt idx="2">
                  <c:v>29</c:v>
                </c:pt>
                <c:pt idx="3">
                  <c:v>30.5</c:v>
                </c:pt>
              </c:numCache>
            </c:numRef>
          </c:val>
          <c:extLst>
            <c:ext xmlns:c16="http://schemas.microsoft.com/office/drawing/2014/chart" uri="{C3380CC4-5D6E-409C-BE32-E72D297353CC}">
              <c16:uniqueId val="{00000000-A833-40D2-9E0B-A7109AAA4710}"/>
            </c:ext>
          </c:extLst>
        </c:ser>
        <c:dLbls>
          <c:dLblPos val="outEnd"/>
          <c:showLegendKey val="0"/>
          <c:showVal val="1"/>
          <c:showCatName val="0"/>
          <c:showSerName val="0"/>
          <c:showPercent val="0"/>
          <c:showBubbleSize val="0"/>
        </c:dLbls>
        <c:gapWidth val="219"/>
        <c:overlap val="-27"/>
        <c:axId val="565089152"/>
        <c:axId val="565089808"/>
      </c:barChart>
      <c:catAx>
        <c:axId val="5650891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zh-CN" altLang="en-US" dirty="0"/>
                  <a:t>数据来源</a:t>
                </a:r>
                <a:r>
                  <a:rPr lang="en-US" dirty="0"/>
                  <a:t>: CNG</a:t>
                </a:r>
                <a:endParaRPr lang="en-GB"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65089808"/>
        <c:crosses val="autoZero"/>
        <c:auto val="1"/>
        <c:lblAlgn val="ctr"/>
        <c:lblOffset val="100"/>
        <c:noMultiLvlLbl val="0"/>
      </c:catAx>
      <c:valAx>
        <c:axId val="5650898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6508915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bg1"/>
                </a:solidFill>
                <a:latin typeface="+mn-lt"/>
                <a:ea typeface="+mn-ea"/>
                <a:cs typeface="+mn-cs"/>
              </a:defRPr>
            </a:pPr>
            <a:r>
              <a:rPr lang="zh-CN" altLang="en-US" sz="2400" dirty="0"/>
              <a:t>中国独立游戏</a:t>
            </a:r>
            <a:r>
              <a:rPr lang="en-US" altLang="zh-CN" sz="2400" dirty="0"/>
              <a:t>-</a:t>
            </a:r>
            <a:r>
              <a:rPr lang="zh-CN" altLang="en-US" sz="2400" dirty="0"/>
              <a:t>游戏类型市场份额分布</a:t>
            </a:r>
            <a:endParaRPr lang="en-GB" sz="2400"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4">
                <a:lumMod val="60000"/>
                <a:lumOff val="40000"/>
              </a:schemeClr>
            </a:solidFill>
            <a:ln>
              <a:noFill/>
            </a:ln>
            <a:effectLst/>
          </c:spPr>
          <c:invertIfNegative val="0"/>
          <c:dPt>
            <c:idx val="1"/>
            <c:invertIfNegative val="0"/>
            <c:bubble3D val="0"/>
            <c:spPr>
              <a:solidFill>
                <a:schemeClr val="accent6"/>
              </a:solidFill>
              <a:ln>
                <a:noFill/>
              </a:ln>
              <a:effectLst/>
            </c:spPr>
            <c:extLst>
              <c:ext xmlns:c16="http://schemas.microsoft.com/office/drawing/2014/chart" uri="{C3380CC4-5D6E-409C-BE32-E72D297353CC}">
                <c16:uniqueId val="{00000001-1B1A-46ED-AD37-CE8309208F41}"/>
              </c:ext>
            </c:extLst>
          </c:dPt>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Casual</c:v>
                </c:pt>
                <c:pt idx="1">
                  <c:v>Action</c:v>
                </c:pt>
                <c:pt idx="2">
                  <c:v>Adventure</c:v>
                </c:pt>
                <c:pt idx="3">
                  <c:v>RPG</c:v>
                </c:pt>
                <c:pt idx="4">
                  <c:v>Simulation</c:v>
                </c:pt>
                <c:pt idx="5">
                  <c:v>Strategy</c:v>
                </c:pt>
                <c:pt idx="6">
                  <c:v>Puzzle</c:v>
                </c:pt>
                <c:pt idx="7">
                  <c:v>Narrative</c:v>
                </c:pt>
                <c:pt idx="8">
                  <c:v>Shooter</c:v>
                </c:pt>
                <c:pt idx="9">
                  <c:v>Survival</c:v>
                </c:pt>
                <c:pt idx="10">
                  <c:v>Sports</c:v>
                </c:pt>
                <c:pt idx="11">
                  <c:v>Racing</c:v>
                </c:pt>
                <c:pt idx="12">
                  <c:v>Sandbox</c:v>
                </c:pt>
                <c:pt idx="13">
                  <c:v>Other</c:v>
                </c:pt>
              </c:strCache>
            </c:strRef>
          </c:cat>
          <c:val>
            <c:numRef>
              <c:f>Sheet1!$B$2:$B$15</c:f>
              <c:numCache>
                <c:formatCode>0.00%</c:formatCode>
                <c:ptCount val="14"/>
                <c:pt idx="0">
                  <c:v>0.47199999999999998</c:v>
                </c:pt>
                <c:pt idx="1">
                  <c:v>0.44600000000000001</c:v>
                </c:pt>
                <c:pt idx="2">
                  <c:v>0.40200000000000002</c:v>
                </c:pt>
                <c:pt idx="3">
                  <c:v>0.19400000000000001</c:v>
                </c:pt>
                <c:pt idx="4">
                  <c:v>0.187</c:v>
                </c:pt>
                <c:pt idx="5">
                  <c:v>0.186</c:v>
                </c:pt>
                <c:pt idx="6">
                  <c:v>0.109</c:v>
                </c:pt>
                <c:pt idx="7">
                  <c:v>0.109</c:v>
                </c:pt>
                <c:pt idx="8">
                  <c:v>6.2E-2</c:v>
                </c:pt>
                <c:pt idx="9">
                  <c:v>0.05</c:v>
                </c:pt>
                <c:pt idx="10">
                  <c:v>4.4999999999999998E-2</c:v>
                </c:pt>
                <c:pt idx="11">
                  <c:v>3.1E-2</c:v>
                </c:pt>
                <c:pt idx="12">
                  <c:v>2.5000000000000001E-2</c:v>
                </c:pt>
                <c:pt idx="13">
                  <c:v>3.3000000000000002E-2</c:v>
                </c:pt>
              </c:numCache>
            </c:numRef>
          </c:val>
          <c:extLst>
            <c:ext xmlns:c16="http://schemas.microsoft.com/office/drawing/2014/chart" uri="{C3380CC4-5D6E-409C-BE32-E72D297353CC}">
              <c16:uniqueId val="{00000002-1B1A-46ED-AD37-CE8309208F41}"/>
            </c:ext>
          </c:extLst>
        </c:ser>
        <c:dLbls>
          <c:dLblPos val="outEnd"/>
          <c:showLegendKey val="0"/>
          <c:showVal val="1"/>
          <c:showCatName val="0"/>
          <c:showSerName val="0"/>
          <c:showPercent val="0"/>
          <c:showBubbleSize val="0"/>
        </c:dLbls>
        <c:gapWidth val="219"/>
        <c:overlap val="-27"/>
        <c:axId val="590699856"/>
        <c:axId val="590700840"/>
      </c:barChart>
      <c:catAx>
        <c:axId val="5906998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GB"/>
                  <a:t>Data Source: Steam &amp; CNG</a:t>
                </a:r>
              </a:p>
            </c:rich>
          </c:tx>
          <c:layout>
            <c:manualLayout>
              <c:xMode val="edge"/>
              <c:yMode val="edge"/>
              <c:x val="0.3934797759867697"/>
              <c:y val="0.9336058826102691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590700840"/>
        <c:crosses val="autoZero"/>
        <c:auto val="1"/>
        <c:lblAlgn val="ctr"/>
        <c:lblOffset val="100"/>
        <c:noMultiLvlLbl val="0"/>
      </c:catAx>
      <c:valAx>
        <c:axId val="590700840"/>
        <c:scaling>
          <c:orientation val="minMax"/>
        </c:scaling>
        <c:delete val="0"/>
        <c:axPos val="l"/>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9069985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797e431da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797e431da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797e431da_1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g5797e431da_1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797e431da_1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5797e431da_1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58A"/>
        </a:solidFill>
        <a:effectLst/>
      </p:bgPr>
    </p:bg>
    <p:spTree>
      <p:nvGrpSpPr>
        <p:cNvPr id="1" name="Shape 83"/>
        <p:cNvGrpSpPr/>
        <p:nvPr/>
      </p:nvGrpSpPr>
      <p:grpSpPr>
        <a:xfrm>
          <a:off x="0" y="0"/>
          <a:ext cx="0" cy="0"/>
          <a:chOff x="0" y="0"/>
          <a:chExt cx="0" cy="0"/>
        </a:xfrm>
      </p:grpSpPr>
      <p:sp>
        <p:nvSpPr>
          <p:cNvPr id="84" name="Google Shape;84;p13"/>
          <p:cNvSpPr txBox="1"/>
          <p:nvPr/>
        </p:nvSpPr>
        <p:spPr>
          <a:xfrm>
            <a:off x="4169959" y="4112112"/>
            <a:ext cx="3619500"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altLang="en-US" sz="4400" b="1" i="0" u="none" strike="noStrike" cap="none" dirty="0">
                <a:solidFill>
                  <a:srgbClr val="FFD966"/>
                </a:solidFill>
                <a:latin typeface="Arial"/>
                <a:ea typeface="Arial"/>
                <a:cs typeface="Arial"/>
                <a:sym typeface="Arial"/>
              </a:rPr>
              <a:t>灵刃</a:t>
            </a:r>
            <a:endParaRPr sz="4400" b="1" dirty="0">
              <a:solidFill>
                <a:srgbClr val="FFD966"/>
              </a:solidFill>
              <a:latin typeface="Arial"/>
              <a:ea typeface="Arial"/>
              <a:cs typeface="Arial"/>
              <a:sym typeface="Arial"/>
            </a:endParaRPr>
          </a:p>
        </p:txBody>
      </p:sp>
      <p:sp>
        <p:nvSpPr>
          <p:cNvPr id="85" name="Google Shape;85;p13"/>
          <p:cNvSpPr/>
          <p:nvPr/>
        </p:nvSpPr>
        <p:spPr>
          <a:xfrm>
            <a:off x="5200650" y="2270125"/>
            <a:ext cx="354330" cy="1476375"/>
          </a:xfrm>
          <a:custGeom>
            <a:avLst/>
            <a:gdLst/>
            <a:ahLst/>
            <a:cxnLst/>
            <a:rect l="l" t="t" r="r" b="b"/>
            <a:pathLst>
              <a:path w="457200" h="1476375" extrusionOk="0">
                <a:moveTo>
                  <a:pt x="0" y="388143"/>
                </a:moveTo>
                <a:lnTo>
                  <a:pt x="457200" y="0"/>
                </a:lnTo>
                <a:lnTo>
                  <a:pt x="457200" y="1476375"/>
                </a:lnTo>
                <a:lnTo>
                  <a:pt x="0" y="1476375"/>
                </a:lnTo>
                <a:lnTo>
                  <a:pt x="0" y="388143"/>
                </a:ln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13"/>
          <p:cNvSpPr/>
          <p:nvPr/>
        </p:nvSpPr>
        <p:spPr>
          <a:xfrm>
            <a:off x="5740400" y="2270125"/>
            <a:ext cx="354330" cy="1476375"/>
          </a:xfrm>
          <a:custGeom>
            <a:avLst/>
            <a:gdLst/>
            <a:ahLst/>
            <a:cxnLst/>
            <a:rect l="l" t="t" r="r" b="b"/>
            <a:pathLst>
              <a:path w="457200" h="1476375" extrusionOk="0">
                <a:moveTo>
                  <a:pt x="0" y="388143"/>
                </a:moveTo>
                <a:lnTo>
                  <a:pt x="457200" y="0"/>
                </a:lnTo>
                <a:lnTo>
                  <a:pt x="457200" y="1476375"/>
                </a:lnTo>
                <a:lnTo>
                  <a:pt x="0" y="1476375"/>
                </a:lnTo>
                <a:lnTo>
                  <a:pt x="0" y="388143"/>
                </a:ln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13"/>
          <p:cNvSpPr/>
          <p:nvPr/>
        </p:nvSpPr>
        <p:spPr>
          <a:xfrm>
            <a:off x="6278880" y="2270124"/>
            <a:ext cx="354330" cy="1476375"/>
          </a:xfrm>
          <a:custGeom>
            <a:avLst/>
            <a:gdLst/>
            <a:ahLst/>
            <a:cxnLst/>
            <a:rect l="l" t="t" r="r" b="b"/>
            <a:pathLst>
              <a:path w="457200" h="1476375" extrusionOk="0">
                <a:moveTo>
                  <a:pt x="0" y="388143"/>
                </a:moveTo>
                <a:lnTo>
                  <a:pt x="457200" y="0"/>
                </a:lnTo>
                <a:lnTo>
                  <a:pt x="457200" y="1476375"/>
                </a:lnTo>
                <a:lnTo>
                  <a:pt x="0" y="1476375"/>
                </a:lnTo>
                <a:lnTo>
                  <a:pt x="0" y="388143"/>
                </a:ln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3"/>
          <p:cNvSpPr/>
          <p:nvPr/>
        </p:nvSpPr>
        <p:spPr>
          <a:xfrm>
            <a:off x="5200650" y="2270124"/>
            <a:ext cx="354330" cy="1476375"/>
          </a:xfrm>
          <a:custGeom>
            <a:avLst/>
            <a:gdLst/>
            <a:ahLst/>
            <a:cxnLst/>
            <a:rect l="l" t="t" r="r" b="b"/>
            <a:pathLst>
              <a:path w="457200" h="1476375" extrusionOk="0">
                <a:moveTo>
                  <a:pt x="0" y="388143"/>
                </a:moveTo>
                <a:lnTo>
                  <a:pt x="457200" y="0"/>
                </a:lnTo>
                <a:lnTo>
                  <a:pt x="457200" y="1476375"/>
                </a:lnTo>
                <a:lnTo>
                  <a:pt x="0" y="1476375"/>
                </a:lnTo>
                <a:lnTo>
                  <a:pt x="0" y="388143"/>
                </a:lnTo>
                <a:close/>
              </a:path>
            </a:pathLst>
          </a:cu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84;p13">
            <a:extLst>
              <a:ext uri="{FF2B5EF4-FFF2-40B4-BE49-F238E27FC236}">
                <a16:creationId xmlns:a16="http://schemas.microsoft.com/office/drawing/2014/main" id="{8771C213-F02E-4DF0-8B01-02A9DA110EB4}"/>
              </a:ext>
            </a:extLst>
          </p:cNvPr>
          <p:cNvSpPr txBox="1"/>
          <p:nvPr/>
        </p:nvSpPr>
        <p:spPr>
          <a:xfrm>
            <a:off x="4144917" y="5405336"/>
            <a:ext cx="3619500"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altLang="en-US" sz="2000" b="1" dirty="0">
                <a:solidFill>
                  <a:srgbClr val="FFD966"/>
                </a:solidFill>
              </a:rPr>
              <a:t>动作游戏，</a:t>
            </a:r>
            <a:r>
              <a:rPr lang="en-GB" sz="2000" b="1" dirty="0">
                <a:solidFill>
                  <a:srgbClr val="FFD966"/>
                </a:solidFill>
                <a:latin typeface="Arial"/>
                <a:ea typeface="Arial"/>
                <a:cs typeface="Arial"/>
                <a:sym typeface="Arial"/>
              </a:rPr>
              <a:t>PC</a:t>
            </a:r>
            <a:r>
              <a:rPr lang="zh-CN" altLang="en-US" sz="2000" b="1" dirty="0">
                <a:solidFill>
                  <a:srgbClr val="FFD966"/>
                </a:solidFill>
              </a:rPr>
              <a:t>平台</a:t>
            </a:r>
            <a:endParaRPr sz="2000" b="1" dirty="0">
              <a:solidFill>
                <a:srgbClr val="FFD966"/>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par>
                                <p:cTn id="8" presetID="22" presetClass="entr" presetSubtype="8"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wipe(left)">
                                      <p:cBhvr>
                                        <p:cTn id="10" dur="500"/>
                                        <p:tgtEl>
                                          <p:spTgt spid="86"/>
                                        </p:tgtEl>
                                      </p:cBhvr>
                                    </p:animEffect>
                                  </p:childTnLst>
                                </p:cTn>
                              </p:par>
                              <p:par>
                                <p:cTn id="11" presetID="22" presetClass="entr" presetSubtype="8"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left)">
                                      <p:cBhvr>
                                        <p:cTn id="13" dur="500"/>
                                        <p:tgtEl>
                                          <p:spTgt spid="87"/>
                                        </p:tgtEl>
                                      </p:cBhvr>
                                    </p:animEffect>
                                  </p:childTnLst>
                                </p:cTn>
                              </p:par>
                              <p:par>
                                <p:cTn id="14" presetID="10" presetClass="entr" presetSubtype="0" fill="hold"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7E8"/>
        </a:solidFill>
        <a:effectLst/>
      </p:bgPr>
    </p:bg>
    <p:spTree>
      <p:nvGrpSpPr>
        <p:cNvPr id="1" name="Shape 154"/>
        <p:cNvGrpSpPr/>
        <p:nvPr/>
      </p:nvGrpSpPr>
      <p:grpSpPr>
        <a:xfrm>
          <a:off x="0" y="0"/>
          <a:ext cx="0" cy="0"/>
          <a:chOff x="0" y="0"/>
          <a:chExt cx="0" cy="0"/>
        </a:xfrm>
      </p:grpSpPr>
      <p:pic>
        <p:nvPicPr>
          <p:cNvPr id="155" name="Google Shape;155;p22" descr="cc_0001_2"/>
          <p:cNvPicPr preferRelativeResize="0"/>
          <p:nvPr/>
        </p:nvPicPr>
        <p:blipFill rotWithShape="1">
          <a:blip r:embed="rId3">
            <a:alphaModFix/>
          </a:blip>
          <a:srcRect b="13392"/>
          <a:stretch/>
        </p:blipFill>
        <p:spPr>
          <a:xfrm>
            <a:off x="4613275" y="663718"/>
            <a:ext cx="3108325" cy="4086798"/>
          </a:xfrm>
          <a:prstGeom prst="rect">
            <a:avLst/>
          </a:prstGeom>
          <a:noFill/>
          <a:ln>
            <a:noFill/>
          </a:ln>
        </p:spPr>
      </p:pic>
      <p:sp>
        <p:nvSpPr>
          <p:cNvPr id="156" name="Google Shape;156;p22"/>
          <p:cNvSpPr txBox="1"/>
          <p:nvPr/>
        </p:nvSpPr>
        <p:spPr>
          <a:xfrm>
            <a:off x="4495800" y="3809625"/>
            <a:ext cx="361950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4400" b="1" dirty="0">
                <a:solidFill>
                  <a:srgbClr val="62BFAD"/>
                </a:solidFill>
              </a:rPr>
              <a:t>City Builder</a:t>
            </a:r>
            <a:endParaRPr sz="4400" b="1" dirty="0">
              <a:solidFill>
                <a:srgbClr val="62BFAD"/>
              </a:solidFill>
              <a:latin typeface="Arial"/>
              <a:ea typeface="Arial"/>
              <a:cs typeface="Arial"/>
              <a:sym typeface="Arial"/>
            </a:endParaRPr>
          </a:p>
        </p:txBody>
      </p:sp>
      <p:sp>
        <p:nvSpPr>
          <p:cNvPr id="4" name="Google Shape;84;p13">
            <a:extLst>
              <a:ext uri="{FF2B5EF4-FFF2-40B4-BE49-F238E27FC236}">
                <a16:creationId xmlns:a16="http://schemas.microsoft.com/office/drawing/2014/main" id="{FF25FE1D-4818-4D8B-8E59-0E01784DF5CC}"/>
              </a:ext>
            </a:extLst>
          </p:cNvPr>
          <p:cNvSpPr txBox="1"/>
          <p:nvPr/>
        </p:nvSpPr>
        <p:spPr>
          <a:xfrm>
            <a:off x="4357687" y="5085740"/>
            <a:ext cx="3619500"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altLang="en-US" sz="2000" b="1" dirty="0">
                <a:solidFill>
                  <a:srgbClr val="62BFAD"/>
                </a:solidFill>
              </a:rPr>
              <a:t>休闲游戏，手游</a:t>
            </a:r>
            <a:r>
              <a:rPr lang="en-US" altLang="zh-CN" sz="2000" b="1" dirty="0">
                <a:solidFill>
                  <a:srgbClr val="62BFAD"/>
                </a:solidFill>
              </a:rPr>
              <a:t>/</a:t>
            </a:r>
            <a:r>
              <a:rPr lang="zh-CN" altLang="en-US" sz="2000" b="1" dirty="0">
                <a:solidFill>
                  <a:srgbClr val="62BFAD"/>
                </a:solidFill>
              </a:rPr>
              <a:t>小程序</a:t>
            </a:r>
            <a:endParaRPr sz="2000" b="1" dirty="0">
              <a:solidFill>
                <a:srgbClr val="62BFAD"/>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500"/>
                                        <p:tgtEl>
                                          <p:spTgt spid="1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7E8"/>
        </a:solidFill>
        <a:effectLst/>
      </p:bgPr>
    </p:bg>
    <p:spTree>
      <p:nvGrpSpPr>
        <p:cNvPr id="1" name="Shape 160"/>
        <p:cNvGrpSpPr/>
        <p:nvPr/>
      </p:nvGrpSpPr>
      <p:grpSpPr>
        <a:xfrm>
          <a:off x="0" y="0"/>
          <a:ext cx="0" cy="0"/>
          <a:chOff x="0" y="0"/>
          <a:chExt cx="0" cy="0"/>
        </a:xfrm>
      </p:grpSpPr>
      <p:sp>
        <p:nvSpPr>
          <p:cNvPr id="161" name="Google Shape;161;p23"/>
          <p:cNvSpPr txBox="1"/>
          <p:nvPr/>
        </p:nvSpPr>
        <p:spPr>
          <a:xfrm>
            <a:off x="476250" y="177425"/>
            <a:ext cx="550545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3200" b="1" dirty="0">
                <a:solidFill>
                  <a:srgbClr val="757070"/>
                </a:solidFill>
                <a:latin typeface="Calibri"/>
                <a:ea typeface="Calibri"/>
                <a:cs typeface="Calibri"/>
                <a:sym typeface="Calibri"/>
              </a:rPr>
              <a:t>一款什么样的游戏</a:t>
            </a:r>
            <a:endParaRPr sz="3200" b="1" dirty="0">
              <a:solidFill>
                <a:srgbClr val="757070"/>
              </a:solidFill>
              <a:latin typeface="Calibri"/>
              <a:ea typeface="Calibri"/>
              <a:cs typeface="Calibri"/>
              <a:sym typeface="Calibri"/>
            </a:endParaRPr>
          </a:p>
        </p:txBody>
      </p:sp>
      <p:pic>
        <p:nvPicPr>
          <p:cNvPr id="162" name="Google Shape;162;p23" descr="Related image"/>
          <p:cNvPicPr preferRelativeResize="0"/>
          <p:nvPr/>
        </p:nvPicPr>
        <p:blipFill rotWithShape="1">
          <a:blip r:embed="rId3">
            <a:alphaModFix/>
          </a:blip>
          <a:srcRect/>
          <a:stretch/>
        </p:blipFill>
        <p:spPr>
          <a:xfrm>
            <a:off x="476250" y="1064475"/>
            <a:ext cx="4758490" cy="2472631"/>
          </a:xfrm>
          <a:prstGeom prst="rect">
            <a:avLst/>
          </a:prstGeom>
          <a:noFill/>
          <a:ln>
            <a:noFill/>
          </a:ln>
        </p:spPr>
      </p:pic>
      <p:pic>
        <p:nvPicPr>
          <p:cNvPr id="163" name="Google Shape;163;p23" descr="Image result for simcity"/>
          <p:cNvPicPr preferRelativeResize="0"/>
          <p:nvPr/>
        </p:nvPicPr>
        <p:blipFill rotWithShape="1">
          <a:blip r:embed="rId4">
            <a:alphaModFix/>
          </a:blip>
          <a:srcRect/>
          <a:stretch/>
        </p:blipFill>
        <p:spPr>
          <a:xfrm>
            <a:off x="5830787" y="1064475"/>
            <a:ext cx="4758486" cy="2472631"/>
          </a:xfrm>
          <a:prstGeom prst="rect">
            <a:avLst/>
          </a:prstGeom>
          <a:noFill/>
          <a:ln>
            <a:noFill/>
          </a:ln>
        </p:spPr>
      </p:pic>
      <p:pic>
        <p:nvPicPr>
          <p:cNvPr id="164" name="Google Shape;164;p23" descr="Image result for poly bridge end game"/>
          <p:cNvPicPr preferRelativeResize="0"/>
          <p:nvPr/>
        </p:nvPicPr>
        <p:blipFill rotWithShape="1">
          <a:blip r:embed="rId5">
            <a:alphaModFix/>
          </a:blip>
          <a:srcRect/>
          <a:stretch/>
        </p:blipFill>
        <p:spPr>
          <a:xfrm>
            <a:off x="476250" y="3846830"/>
            <a:ext cx="4758486" cy="2472629"/>
          </a:xfrm>
          <a:prstGeom prst="rect">
            <a:avLst/>
          </a:prstGeom>
          <a:noFill/>
          <a:ln>
            <a:noFill/>
          </a:ln>
        </p:spPr>
      </p:pic>
      <p:sp>
        <p:nvSpPr>
          <p:cNvPr id="165" name="Google Shape;165;p23"/>
          <p:cNvSpPr txBox="1"/>
          <p:nvPr/>
        </p:nvSpPr>
        <p:spPr>
          <a:xfrm>
            <a:off x="5830785" y="3770614"/>
            <a:ext cx="4758300" cy="2472600"/>
          </a:xfrm>
          <a:prstGeom prst="rect">
            <a:avLst/>
          </a:prstGeom>
          <a:noFill/>
          <a:ln>
            <a:noFill/>
          </a:ln>
        </p:spPr>
        <p:txBody>
          <a:bodyPr spcFirstLastPara="1" wrap="square" lIns="91425" tIns="45700" rIns="91425" bIns="45700" anchor="t" anchorCtr="0">
            <a:noAutofit/>
          </a:bodyPr>
          <a:lstStyle/>
          <a:p>
            <a:pPr marL="457200" marR="0" lvl="0" indent="-381000" algn="l" rtl="0">
              <a:spcBef>
                <a:spcPts val="0"/>
              </a:spcBef>
              <a:spcAft>
                <a:spcPts val="0"/>
              </a:spcAft>
              <a:buClr>
                <a:srgbClr val="757070"/>
              </a:buClr>
              <a:buSzPts val="2400"/>
              <a:buFont typeface="Calibri"/>
              <a:buChar char="●"/>
            </a:pPr>
            <a:r>
              <a:rPr lang="zh-CN" altLang="en-US" sz="2400" dirty="0">
                <a:solidFill>
                  <a:srgbClr val="757070"/>
                </a:solidFill>
                <a:latin typeface="Calibri"/>
                <a:ea typeface="Calibri"/>
                <a:cs typeface="Calibri"/>
                <a:sym typeface="Calibri"/>
              </a:rPr>
              <a:t>结合模拟和解谜的休闲游戏</a:t>
            </a:r>
            <a:endParaRPr sz="2400" dirty="0">
              <a:solidFill>
                <a:srgbClr val="757070"/>
              </a:solidFill>
              <a:latin typeface="Calibri"/>
              <a:ea typeface="Calibri"/>
              <a:cs typeface="Calibri"/>
              <a:sym typeface="Calibri"/>
            </a:endParaRPr>
          </a:p>
          <a:p>
            <a:pPr marL="457200" marR="0" lvl="0" indent="-381000" algn="l" rtl="0">
              <a:spcBef>
                <a:spcPts val="0"/>
              </a:spcBef>
              <a:spcAft>
                <a:spcPts val="0"/>
              </a:spcAft>
              <a:buClr>
                <a:srgbClr val="757070"/>
              </a:buClr>
              <a:buSzPts val="2400"/>
              <a:buFont typeface="Calibri"/>
              <a:buChar char="●"/>
            </a:pPr>
            <a:r>
              <a:rPr lang="zh-CN" altLang="en-US" sz="2400" dirty="0">
                <a:solidFill>
                  <a:srgbClr val="757070"/>
                </a:solidFill>
                <a:latin typeface="Calibri"/>
                <a:ea typeface="Calibri"/>
                <a:cs typeface="Calibri"/>
                <a:sym typeface="Calibri"/>
              </a:rPr>
              <a:t>可预期的沙盒玩法，用于进一步探索和创造</a:t>
            </a:r>
            <a:endParaRPr sz="2400" dirty="0">
              <a:solidFill>
                <a:srgbClr val="757070"/>
              </a:solidFill>
              <a:latin typeface="Calibri"/>
              <a:ea typeface="Calibri"/>
              <a:cs typeface="Calibri"/>
              <a:sym typeface="Calibri"/>
            </a:endParaRPr>
          </a:p>
          <a:p>
            <a:pPr marL="457200" marR="0" lvl="0" indent="-381000" algn="l" rtl="0">
              <a:spcBef>
                <a:spcPts val="0"/>
              </a:spcBef>
              <a:spcAft>
                <a:spcPts val="0"/>
              </a:spcAft>
              <a:buClr>
                <a:srgbClr val="757070"/>
              </a:buClr>
              <a:buSzPts val="2400"/>
              <a:buFont typeface="Calibri"/>
              <a:buChar char="●"/>
            </a:pPr>
            <a:r>
              <a:rPr lang="zh-CN" altLang="en-US" sz="2400" dirty="0">
                <a:solidFill>
                  <a:srgbClr val="757070"/>
                </a:solidFill>
                <a:latin typeface="Calibri"/>
                <a:ea typeface="Calibri"/>
                <a:cs typeface="Calibri"/>
                <a:sym typeface="Calibri"/>
              </a:rPr>
              <a:t>多个可供在社交平台分享的分数系统和排行榜</a:t>
            </a:r>
            <a:endParaRPr sz="2400" dirty="0">
              <a:solidFill>
                <a:srgbClr val="757070"/>
              </a:solidFill>
              <a:latin typeface="Calibri"/>
              <a:ea typeface="Calibri"/>
              <a:cs typeface="Calibri"/>
              <a:sym typeface="Calibri"/>
            </a:endParaRPr>
          </a:p>
          <a:p>
            <a:pPr marL="457200" marR="0" lvl="0" indent="-381000" algn="l" rtl="0">
              <a:spcBef>
                <a:spcPts val="0"/>
              </a:spcBef>
              <a:spcAft>
                <a:spcPts val="0"/>
              </a:spcAft>
              <a:buClr>
                <a:srgbClr val="757070"/>
              </a:buClr>
              <a:buSzPts val="2400"/>
              <a:buFont typeface="Calibri"/>
              <a:buChar char="●"/>
            </a:pPr>
            <a:r>
              <a:rPr lang="en-GB" sz="2400" dirty="0">
                <a:solidFill>
                  <a:srgbClr val="757070"/>
                </a:solidFill>
                <a:latin typeface="Calibri"/>
                <a:ea typeface="Calibri"/>
                <a:cs typeface="Calibri"/>
                <a:sym typeface="Calibri"/>
              </a:rPr>
              <a:t>Low-poly/Isometric </a:t>
            </a:r>
            <a:r>
              <a:rPr lang="zh-CN" altLang="en-US" sz="2400" dirty="0">
                <a:solidFill>
                  <a:srgbClr val="757070"/>
                </a:solidFill>
                <a:latin typeface="Calibri"/>
                <a:ea typeface="Calibri"/>
                <a:cs typeface="Calibri"/>
                <a:sym typeface="Calibri"/>
              </a:rPr>
              <a:t>美术风格</a:t>
            </a:r>
            <a:endParaRPr sz="2400" dirty="0">
              <a:solidFill>
                <a:srgbClr val="75707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7E8"/>
        </a:solidFill>
        <a:effectLst/>
      </p:bgPr>
    </p:bg>
    <p:spTree>
      <p:nvGrpSpPr>
        <p:cNvPr id="1" name="Shape 169"/>
        <p:cNvGrpSpPr/>
        <p:nvPr/>
      </p:nvGrpSpPr>
      <p:grpSpPr>
        <a:xfrm>
          <a:off x="0" y="0"/>
          <a:ext cx="0" cy="0"/>
          <a:chOff x="0" y="0"/>
          <a:chExt cx="0" cy="0"/>
        </a:xfrm>
      </p:grpSpPr>
      <p:sp>
        <p:nvSpPr>
          <p:cNvPr id="170" name="Google Shape;170;p24"/>
          <p:cNvSpPr txBox="1"/>
          <p:nvPr/>
        </p:nvSpPr>
        <p:spPr>
          <a:xfrm>
            <a:off x="476250" y="177425"/>
            <a:ext cx="5505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3200" b="1" dirty="0">
                <a:solidFill>
                  <a:srgbClr val="757070"/>
                </a:solidFill>
                <a:latin typeface="Calibri"/>
                <a:ea typeface="Calibri"/>
                <a:cs typeface="Calibri"/>
                <a:sym typeface="Calibri"/>
              </a:rPr>
              <a:t>核心机制</a:t>
            </a:r>
            <a:endParaRPr sz="3200" b="1" dirty="0">
              <a:solidFill>
                <a:srgbClr val="757070"/>
              </a:solidFill>
              <a:latin typeface="Calibri"/>
              <a:ea typeface="Calibri"/>
              <a:cs typeface="Calibri"/>
              <a:sym typeface="Calibri"/>
            </a:endParaRPr>
          </a:p>
        </p:txBody>
      </p:sp>
      <p:sp>
        <p:nvSpPr>
          <p:cNvPr id="171" name="Google Shape;171;p24"/>
          <p:cNvSpPr txBox="1"/>
          <p:nvPr/>
        </p:nvSpPr>
        <p:spPr>
          <a:xfrm>
            <a:off x="576225" y="844700"/>
            <a:ext cx="4794300" cy="5847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Calibri"/>
              <a:buChar char="●"/>
            </a:pPr>
            <a:r>
              <a:rPr lang="zh-CN" altLang="en-US" sz="2400" dirty="0">
                <a:latin typeface="Calibri"/>
                <a:ea typeface="Calibri"/>
                <a:cs typeface="Calibri"/>
                <a:sym typeface="Calibri"/>
              </a:rPr>
              <a:t>不同类型的建筑之间存在着各异的积分算法使得玩家尝试不同策略寻求较优解</a:t>
            </a:r>
            <a:endParaRPr sz="2400" dirty="0">
              <a:latin typeface="Calibri"/>
              <a:ea typeface="Calibri"/>
              <a:cs typeface="Calibri"/>
              <a:sym typeface="Calibri"/>
            </a:endParaRPr>
          </a:p>
        </p:txBody>
      </p:sp>
      <p:grpSp>
        <p:nvGrpSpPr>
          <p:cNvPr id="172" name="Google Shape;172;p24"/>
          <p:cNvGrpSpPr/>
          <p:nvPr/>
        </p:nvGrpSpPr>
        <p:grpSpPr>
          <a:xfrm>
            <a:off x="865375" y="2465075"/>
            <a:ext cx="4505138" cy="2931638"/>
            <a:chOff x="865375" y="2465075"/>
            <a:chExt cx="4505138" cy="2931638"/>
          </a:xfrm>
        </p:grpSpPr>
        <p:sp>
          <p:nvSpPr>
            <p:cNvPr id="173" name="Google Shape;173;p24"/>
            <p:cNvSpPr/>
            <p:nvPr/>
          </p:nvSpPr>
          <p:spPr>
            <a:xfrm>
              <a:off x="1265750" y="2535150"/>
              <a:ext cx="633000" cy="6330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p:nvPr/>
          </p:nvSpPr>
          <p:spPr>
            <a:xfrm>
              <a:off x="4337025" y="2535150"/>
              <a:ext cx="633000" cy="6330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a:off x="1265750" y="4693525"/>
              <a:ext cx="633000" cy="633000"/>
            </a:xfrm>
            <a:prstGeom prst="ellipse">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a:off x="4337025" y="4693525"/>
              <a:ext cx="633000" cy="633000"/>
            </a:xfrm>
            <a:prstGeom prst="ellipse">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 name="Google Shape;177;p24"/>
            <p:cNvCxnSpPr>
              <a:stCxn id="174" idx="2"/>
              <a:endCxn id="173" idx="6"/>
            </p:cNvCxnSpPr>
            <p:nvPr/>
          </p:nvCxnSpPr>
          <p:spPr>
            <a:xfrm rot="10800000">
              <a:off x="1898625" y="2851650"/>
              <a:ext cx="2438400" cy="0"/>
            </a:xfrm>
            <a:prstGeom prst="straightConnector1">
              <a:avLst/>
            </a:prstGeom>
            <a:noFill/>
            <a:ln w="38100" cap="flat" cmpd="sng">
              <a:solidFill>
                <a:srgbClr val="A61C00"/>
              </a:solidFill>
              <a:prstDash val="solid"/>
              <a:round/>
              <a:headEnd type="none" w="med" len="med"/>
              <a:tailEnd type="triangle" w="med" len="med"/>
            </a:ln>
          </p:spPr>
        </p:cxnSp>
        <p:cxnSp>
          <p:nvCxnSpPr>
            <p:cNvPr id="178" name="Google Shape;178;p24"/>
            <p:cNvCxnSpPr>
              <a:stCxn id="175" idx="0"/>
              <a:endCxn id="173" idx="4"/>
            </p:cNvCxnSpPr>
            <p:nvPr/>
          </p:nvCxnSpPr>
          <p:spPr>
            <a:xfrm rot="10800000">
              <a:off x="1582250" y="3168025"/>
              <a:ext cx="0" cy="1525500"/>
            </a:xfrm>
            <a:prstGeom prst="straightConnector1">
              <a:avLst/>
            </a:prstGeom>
            <a:noFill/>
            <a:ln w="38100" cap="flat" cmpd="sng">
              <a:solidFill>
                <a:srgbClr val="A61C00"/>
              </a:solidFill>
              <a:prstDash val="solid"/>
              <a:round/>
              <a:headEnd type="none" w="med" len="med"/>
              <a:tailEnd type="triangle" w="med" len="med"/>
            </a:ln>
          </p:spPr>
        </p:cxnSp>
        <p:cxnSp>
          <p:nvCxnSpPr>
            <p:cNvPr id="179" name="Google Shape;179;p24"/>
            <p:cNvCxnSpPr>
              <a:stCxn id="174" idx="4"/>
              <a:endCxn id="176" idx="0"/>
            </p:cNvCxnSpPr>
            <p:nvPr/>
          </p:nvCxnSpPr>
          <p:spPr>
            <a:xfrm>
              <a:off x="4653525" y="3168150"/>
              <a:ext cx="0" cy="1525500"/>
            </a:xfrm>
            <a:prstGeom prst="straightConnector1">
              <a:avLst/>
            </a:prstGeom>
            <a:noFill/>
            <a:ln w="38100" cap="flat" cmpd="sng">
              <a:solidFill>
                <a:srgbClr val="6AA84F"/>
              </a:solidFill>
              <a:prstDash val="solid"/>
              <a:round/>
              <a:headEnd type="none" w="med" len="med"/>
              <a:tailEnd type="triangle" w="med" len="med"/>
            </a:ln>
          </p:spPr>
        </p:cxnSp>
        <p:cxnSp>
          <p:nvCxnSpPr>
            <p:cNvPr id="180" name="Google Shape;180;p24"/>
            <p:cNvCxnSpPr>
              <a:stCxn id="173" idx="5"/>
              <a:endCxn id="176" idx="1"/>
            </p:cNvCxnSpPr>
            <p:nvPr/>
          </p:nvCxnSpPr>
          <p:spPr>
            <a:xfrm>
              <a:off x="1806049" y="3075449"/>
              <a:ext cx="2623800" cy="1710900"/>
            </a:xfrm>
            <a:prstGeom prst="straightConnector1">
              <a:avLst/>
            </a:prstGeom>
            <a:noFill/>
            <a:ln w="38100" cap="flat" cmpd="sng">
              <a:solidFill>
                <a:srgbClr val="6AA84F"/>
              </a:solidFill>
              <a:prstDash val="solid"/>
              <a:round/>
              <a:headEnd type="none" w="med" len="med"/>
              <a:tailEnd type="triangle" w="med" len="med"/>
            </a:ln>
          </p:spPr>
        </p:cxnSp>
        <p:cxnSp>
          <p:nvCxnSpPr>
            <p:cNvPr id="181" name="Google Shape;181;p24"/>
            <p:cNvCxnSpPr>
              <a:stCxn id="175" idx="6"/>
              <a:endCxn id="176" idx="2"/>
            </p:cNvCxnSpPr>
            <p:nvPr/>
          </p:nvCxnSpPr>
          <p:spPr>
            <a:xfrm>
              <a:off x="1898750" y="5010025"/>
              <a:ext cx="2438400" cy="0"/>
            </a:xfrm>
            <a:prstGeom prst="straightConnector1">
              <a:avLst/>
            </a:prstGeom>
            <a:noFill/>
            <a:ln w="38100" cap="flat" cmpd="sng">
              <a:solidFill>
                <a:srgbClr val="6AA84F"/>
              </a:solidFill>
              <a:prstDash val="solid"/>
              <a:round/>
              <a:headEnd type="none" w="med" len="med"/>
              <a:tailEnd type="triangle" w="med" len="med"/>
            </a:ln>
          </p:spPr>
        </p:cxnSp>
        <p:sp>
          <p:nvSpPr>
            <p:cNvPr id="182" name="Google Shape;182;p24"/>
            <p:cNvSpPr txBox="1"/>
            <p:nvPr/>
          </p:nvSpPr>
          <p:spPr>
            <a:xfrm>
              <a:off x="2759375" y="2465075"/>
              <a:ext cx="717000" cy="38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latin typeface="Calibri"/>
                  <a:ea typeface="Calibri"/>
                  <a:cs typeface="Calibri"/>
                  <a:sym typeface="Calibri"/>
                </a:rPr>
                <a:t>-2</a:t>
              </a:r>
              <a:endParaRPr sz="2400">
                <a:latin typeface="Calibri"/>
                <a:ea typeface="Calibri"/>
                <a:cs typeface="Calibri"/>
                <a:sym typeface="Calibri"/>
              </a:endParaRPr>
            </a:p>
          </p:txBody>
        </p:sp>
        <p:sp>
          <p:nvSpPr>
            <p:cNvPr id="183" name="Google Shape;183;p24"/>
            <p:cNvSpPr txBox="1"/>
            <p:nvPr/>
          </p:nvSpPr>
          <p:spPr>
            <a:xfrm>
              <a:off x="865375" y="3737488"/>
              <a:ext cx="717000" cy="38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latin typeface="Calibri"/>
                  <a:ea typeface="Calibri"/>
                  <a:cs typeface="Calibri"/>
                  <a:sym typeface="Calibri"/>
                </a:rPr>
                <a:t>-4</a:t>
              </a:r>
              <a:endParaRPr sz="2400">
                <a:latin typeface="Calibri"/>
                <a:ea typeface="Calibri"/>
                <a:cs typeface="Calibri"/>
                <a:sym typeface="Calibri"/>
              </a:endParaRPr>
            </a:p>
          </p:txBody>
        </p:sp>
        <p:sp>
          <p:nvSpPr>
            <p:cNvPr id="184" name="Google Shape;184;p24"/>
            <p:cNvSpPr txBox="1"/>
            <p:nvPr/>
          </p:nvSpPr>
          <p:spPr>
            <a:xfrm>
              <a:off x="2810100" y="3350788"/>
              <a:ext cx="717000" cy="38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latin typeface="Calibri"/>
                  <a:ea typeface="Calibri"/>
                  <a:cs typeface="Calibri"/>
                  <a:sym typeface="Calibri"/>
                </a:rPr>
                <a:t>+4</a:t>
              </a:r>
              <a:endParaRPr sz="2400">
                <a:latin typeface="Calibri"/>
                <a:ea typeface="Calibri"/>
                <a:cs typeface="Calibri"/>
                <a:sym typeface="Calibri"/>
              </a:endParaRPr>
            </a:p>
          </p:txBody>
        </p:sp>
        <p:sp>
          <p:nvSpPr>
            <p:cNvPr id="185" name="Google Shape;185;p24"/>
            <p:cNvSpPr txBox="1"/>
            <p:nvPr/>
          </p:nvSpPr>
          <p:spPr>
            <a:xfrm>
              <a:off x="2759388" y="5010013"/>
              <a:ext cx="717000" cy="38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latin typeface="Calibri"/>
                  <a:ea typeface="Calibri"/>
                  <a:cs typeface="Calibri"/>
                  <a:sym typeface="Calibri"/>
                </a:rPr>
                <a:t>+1</a:t>
              </a:r>
              <a:endParaRPr sz="2400">
                <a:latin typeface="Calibri"/>
                <a:ea typeface="Calibri"/>
                <a:cs typeface="Calibri"/>
                <a:sym typeface="Calibri"/>
              </a:endParaRPr>
            </a:p>
          </p:txBody>
        </p:sp>
        <p:sp>
          <p:nvSpPr>
            <p:cNvPr id="186" name="Google Shape;186;p24"/>
            <p:cNvSpPr txBox="1"/>
            <p:nvPr/>
          </p:nvSpPr>
          <p:spPr>
            <a:xfrm>
              <a:off x="4653513" y="3584688"/>
              <a:ext cx="717000" cy="38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latin typeface="Calibri"/>
                  <a:ea typeface="Calibri"/>
                  <a:cs typeface="Calibri"/>
                  <a:sym typeface="Calibri"/>
                </a:rPr>
                <a:t>+3</a:t>
              </a:r>
              <a:endParaRPr sz="2400">
                <a:latin typeface="Calibri"/>
                <a:ea typeface="Calibri"/>
                <a:cs typeface="Calibri"/>
                <a:sym typeface="Calibri"/>
              </a:endParaRPr>
            </a:p>
          </p:txBody>
        </p:sp>
      </p:grpSp>
      <p:sp>
        <p:nvSpPr>
          <p:cNvPr id="187" name="Google Shape;187;p24"/>
          <p:cNvSpPr/>
          <p:nvPr/>
        </p:nvSpPr>
        <p:spPr>
          <a:xfrm>
            <a:off x="6866600" y="2465075"/>
            <a:ext cx="633000" cy="6330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p:nvPr/>
        </p:nvSpPr>
        <p:spPr>
          <a:xfrm>
            <a:off x="7743900" y="2465075"/>
            <a:ext cx="633000" cy="633000"/>
          </a:xfrm>
          <a:prstGeom prst="ellipse">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a:off x="8621200" y="2465075"/>
            <a:ext cx="633000" cy="6330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9498500" y="2465075"/>
            <a:ext cx="633000" cy="633000"/>
          </a:xfrm>
          <a:prstGeom prst="ellipse">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10375800" y="2465075"/>
            <a:ext cx="633000" cy="633000"/>
          </a:xfrm>
          <a:prstGeom prst="ellipse">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txBox="1"/>
          <p:nvPr/>
        </p:nvSpPr>
        <p:spPr>
          <a:xfrm>
            <a:off x="6341425" y="844700"/>
            <a:ext cx="4794300" cy="5847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Calibri"/>
              <a:buChar char="●"/>
            </a:pPr>
            <a:r>
              <a:rPr lang="zh-CN" altLang="en-US" sz="2400" dirty="0">
                <a:latin typeface="Calibri"/>
                <a:ea typeface="Calibri"/>
                <a:cs typeface="Calibri"/>
                <a:sym typeface="Calibri"/>
              </a:rPr>
              <a:t>随机生成的可建筑列表</a:t>
            </a:r>
            <a:endParaRPr sz="2400" dirty="0">
              <a:latin typeface="Calibri"/>
              <a:ea typeface="Calibri"/>
              <a:cs typeface="Calibri"/>
              <a:sym typeface="Calibri"/>
            </a:endParaRPr>
          </a:p>
        </p:txBody>
      </p:sp>
      <p:sp>
        <p:nvSpPr>
          <p:cNvPr id="193" name="Google Shape;193;p24"/>
          <p:cNvSpPr txBox="1"/>
          <p:nvPr/>
        </p:nvSpPr>
        <p:spPr>
          <a:xfrm>
            <a:off x="6341425" y="3638550"/>
            <a:ext cx="4794300" cy="5847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Calibri"/>
              <a:buChar char="●"/>
            </a:pPr>
            <a:r>
              <a:rPr lang="zh-CN" altLang="en-US" sz="2400" dirty="0">
                <a:latin typeface="Calibri"/>
                <a:ea typeface="Calibri"/>
                <a:cs typeface="Calibri"/>
                <a:sym typeface="Calibri"/>
              </a:rPr>
              <a:t>建筑等级排行榜和概率性的收集养成各式各样的特色建筑</a:t>
            </a:r>
            <a:endParaRPr sz="2400" dirty="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7E8"/>
        </a:solidFill>
        <a:effectLst/>
      </p:bgPr>
    </p:bg>
    <p:spTree>
      <p:nvGrpSpPr>
        <p:cNvPr id="1" name="Shape 197"/>
        <p:cNvGrpSpPr/>
        <p:nvPr/>
      </p:nvGrpSpPr>
      <p:grpSpPr>
        <a:xfrm>
          <a:off x="0" y="0"/>
          <a:ext cx="0" cy="0"/>
          <a:chOff x="0" y="0"/>
          <a:chExt cx="0" cy="0"/>
        </a:xfrm>
      </p:grpSpPr>
      <p:sp>
        <p:nvSpPr>
          <p:cNvPr id="198" name="Google Shape;198;p25"/>
          <p:cNvSpPr txBox="1"/>
          <p:nvPr/>
        </p:nvSpPr>
        <p:spPr>
          <a:xfrm>
            <a:off x="581025" y="396500"/>
            <a:ext cx="550545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3200" b="1" dirty="0">
                <a:solidFill>
                  <a:srgbClr val="757070"/>
                </a:solidFill>
                <a:latin typeface="Calibri"/>
                <a:ea typeface="Calibri"/>
                <a:cs typeface="Calibri"/>
                <a:sym typeface="Calibri"/>
              </a:rPr>
              <a:t>数据分析</a:t>
            </a:r>
            <a:endParaRPr sz="3200" b="1" dirty="0">
              <a:solidFill>
                <a:srgbClr val="757070"/>
              </a:solidFill>
              <a:latin typeface="Calibri"/>
              <a:ea typeface="Calibri"/>
              <a:cs typeface="Calibri"/>
              <a:sym typeface="Calibri"/>
            </a:endParaRPr>
          </a:p>
        </p:txBody>
      </p:sp>
      <p:pic>
        <p:nvPicPr>
          <p:cNvPr id="199" name="Google Shape;199;p25"/>
          <p:cNvPicPr preferRelativeResize="0"/>
          <p:nvPr/>
        </p:nvPicPr>
        <p:blipFill rotWithShape="1">
          <a:blip r:embed="rId3">
            <a:alphaModFix/>
          </a:blip>
          <a:srcRect/>
          <a:stretch/>
        </p:blipFill>
        <p:spPr>
          <a:xfrm>
            <a:off x="351699" y="1525949"/>
            <a:ext cx="5815200" cy="3392100"/>
          </a:xfrm>
          <a:prstGeom prst="rect">
            <a:avLst/>
          </a:prstGeom>
          <a:noFill/>
          <a:ln>
            <a:noFill/>
          </a:ln>
        </p:spPr>
      </p:pic>
      <p:pic>
        <p:nvPicPr>
          <p:cNvPr id="200" name="Google Shape;200;p25"/>
          <p:cNvPicPr preferRelativeResize="0"/>
          <p:nvPr/>
        </p:nvPicPr>
        <p:blipFill rotWithShape="1">
          <a:blip r:embed="rId4">
            <a:alphaModFix/>
          </a:blip>
          <a:srcRect/>
          <a:stretch/>
        </p:blipFill>
        <p:spPr>
          <a:xfrm>
            <a:off x="5947875" y="1890717"/>
            <a:ext cx="5274300" cy="3076500"/>
          </a:xfrm>
          <a:prstGeom prst="rect">
            <a:avLst/>
          </a:prstGeom>
          <a:noFill/>
          <a:ln>
            <a:noFill/>
          </a:ln>
        </p:spPr>
      </p:pic>
      <p:sp>
        <p:nvSpPr>
          <p:cNvPr id="201" name="Google Shape;201;p25"/>
          <p:cNvSpPr txBox="1"/>
          <p:nvPr/>
        </p:nvSpPr>
        <p:spPr>
          <a:xfrm>
            <a:off x="1108091" y="5225813"/>
            <a:ext cx="5505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2000" dirty="0">
                <a:solidFill>
                  <a:srgbClr val="757070"/>
                </a:solidFill>
                <a:latin typeface="Calibri"/>
                <a:ea typeface="Calibri"/>
                <a:cs typeface="Calibri"/>
                <a:sym typeface="Calibri"/>
              </a:rPr>
              <a:t>手机游戏占据了</a:t>
            </a:r>
            <a:r>
              <a:rPr lang="en-GB" sz="2000" dirty="0">
                <a:solidFill>
                  <a:srgbClr val="757070"/>
                </a:solidFill>
                <a:latin typeface="Calibri"/>
                <a:ea typeface="Calibri"/>
                <a:cs typeface="Calibri"/>
                <a:sym typeface="Calibri"/>
              </a:rPr>
              <a:t>62.5%</a:t>
            </a:r>
            <a:r>
              <a:rPr lang="zh-CN" altLang="en-US" sz="2000" dirty="0">
                <a:solidFill>
                  <a:srgbClr val="757070"/>
                </a:solidFill>
                <a:latin typeface="Calibri"/>
                <a:ea typeface="Calibri"/>
                <a:cs typeface="Calibri"/>
                <a:sym typeface="Calibri"/>
              </a:rPr>
              <a:t>的中国游戏市场</a:t>
            </a:r>
            <a:endParaRPr dirty="0"/>
          </a:p>
        </p:txBody>
      </p:sp>
      <p:sp>
        <p:nvSpPr>
          <p:cNvPr id="202" name="Google Shape;202;p25"/>
          <p:cNvSpPr txBox="1"/>
          <p:nvPr/>
        </p:nvSpPr>
        <p:spPr>
          <a:xfrm>
            <a:off x="6710123" y="5142935"/>
            <a:ext cx="42546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2000" dirty="0">
                <a:solidFill>
                  <a:srgbClr val="757070"/>
                </a:solidFill>
                <a:latin typeface="Calibri"/>
                <a:ea typeface="Calibri"/>
                <a:cs typeface="Calibri"/>
                <a:sym typeface="Calibri"/>
              </a:rPr>
              <a:t>策略</a:t>
            </a:r>
            <a:r>
              <a:rPr lang="en-US" altLang="zh-CN" sz="2000" dirty="0">
                <a:solidFill>
                  <a:srgbClr val="757070"/>
                </a:solidFill>
                <a:latin typeface="Calibri"/>
                <a:ea typeface="Calibri"/>
                <a:cs typeface="Calibri"/>
                <a:sym typeface="Calibri"/>
              </a:rPr>
              <a:t>/</a:t>
            </a:r>
            <a:r>
              <a:rPr lang="zh-CN" altLang="en-US" sz="2000" dirty="0">
                <a:solidFill>
                  <a:srgbClr val="757070"/>
                </a:solidFill>
                <a:latin typeface="Calibri"/>
                <a:ea typeface="Calibri"/>
                <a:cs typeface="Calibri"/>
                <a:sym typeface="Calibri"/>
              </a:rPr>
              <a:t>模拟游戏的市场份额超过</a:t>
            </a:r>
            <a:r>
              <a:rPr lang="en-US" altLang="zh-CN" sz="2000" dirty="0">
                <a:solidFill>
                  <a:srgbClr val="757070"/>
                </a:solidFill>
                <a:latin typeface="Calibri"/>
                <a:ea typeface="Calibri"/>
                <a:cs typeface="Calibri"/>
                <a:sym typeface="Calibri"/>
              </a:rPr>
              <a:t>10%</a:t>
            </a:r>
            <a:endParaRPr dirty="0"/>
          </a:p>
        </p:txBody>
      </p:sp>
      <p:sp>
        <p:nvSpPr>
          <p:cNvPr id="203" name="Google Shape;203;p25"/>
          <p:cNvSpPr txBox="1"/>
          <p:nvPr/>
        </p:nvSpPr>
        <p:spPr>
          <a:xfrm>
            <a:off x="9246416" y="6254950"/>
            <a:ext cx="5505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757070"/>
                </a:solidFill>
                <a:latin typeface="Calibri"/>
                <a:ea typeface="Calibri"/>
                <a:cs typeface="Calibri"/>
                <a:sym typeface="Calibri"/>
              </a:rPr>
              <a:t>Data Sauce: Perfect World</a:t>
            </a:r>
            <a:endParaRPr sz="1800">
              <a:solidFill>
                <a:srgbClr val="75707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7E8"/>
        </a:solidFill>
        <a:effectLst/>
      </p:bgPr>
    </p:bg>
    <p:spTree>
      <p:nvGrpSpPr>
        <p:cNvPr id="1" name="Shape 207"/>
        <p:cNvGrpSpPr/>
        <p:nvPr/>
      </p:nvGrpSpPr>
      <p:grpSpPr>
        <a:xfrm>
          <a:off x="0" y="0"/>
          <a:ext cx="0" cy="0"/>
          <a:chOff x="0" y="0"/>
          <a:chExt cx="0" cy="0"/>
        </a:xfrm>
      </p:grpSpPr>
      <p:sp>
        <p:nvSpPr>
          <p:cNvPr id="208" name="Google Shape;208;p26"/>
          <p:cNvSpPr txBox="1"/>
          <p:nvPr/>
        </p:nvSpPr>
        <p:spPr>
          <a:xfrm>
            <a:off x="581025" y="396500"/>
            <a:ext cx="60579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3200" b="1" dirty="0">
                <a:solidFill>
                  <a:srgbClr val="757070"/>
                </a:solidFill>
                <a:latin typeface="Calibri"/>
                <a:ea typeface="Calibri"/>
                <a:cs typeface="Calibri"/>
                <a:sym typeface="Calibri"/>
              </a:rPr>
              <a:t>为什么玩家会玩休闲游戏</a:t>
            </a:r>
            <a:endParaRPr sz="3200" b="1" dirty="0">
              <a:solidFill>
                <a:srgbClr val="757070"/>
              </a:solidFill>
              <a:latin typeface="Calibri"/>
              <a:ea typeface="Calibri"/>
              <a:cs typeface="Calibri"/>
              <a:sym typeface="Calibri"/>
            </a:endParaRPr>
          </a:p>
        </p:txBody>
      </p:sp>
      <p:sp>
        <p:nvSpPr>
          <p:cNvPr id="209" name="Google Shape;209;p26"/>
          <p:cNvSpPr txBox="1"/>
          <p:nvPr/>
        </p:nvSpPr>
        <p:spPr>
          <a:xfrm>
            <a:off x="581025" y="1133675"/>
            <a:ext cx="4586100" cy="253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3000" dirty="0">
                <a:solidFill>
                  <a:srgbClr val="757070"/>
                </a:solidFill>
                <a:latin typeface="Calibri"/>
                <a:ea typeface="Calibri"/>
                <a:cs typeface="Calibri"/>
                <a:sym typeface="Calibri"/>
              </a:rPr>
              <a:t>对玩家而言</a:t>
            </a:r>
            <a:endParaRPr lang="en-GB" altLang="zh-CN" sz="3000" dirty="0">
              <a:solidFill>
                <a:srgbClr val="757070"/>
              </a:solidFill>
              <a:latin typeface="Calibri"/>
              <a:ea typeface="Calibri"/>
              <a:cs typeface="Calibri"/>
              <a:sym typeface="Calibri"/>
            </a:endParaRPr>
          </a:p>
          <a:p>
            <a:pPr marL="457200" indent="-381000">
              <a:buClr>
                <a:srgbClr val="757070"/>
              </a:buClr>
              <a:buSzPts val="2400"/>
              <a:buFont typeface="Calibri"/>
              <a:buChar char="●"/>
            </a:pPr>
            <a:r>
              <a:rPr lang="zh-CN" altLang="en-US" sz="2400" dirty="0">
                <a:solidFill>
                  <a:srgbClr val="757070"/>
                </a:solidFill>
                <a:latin typeface="Calibri"/>
                <a:ea typeface="Calibri"/>
                <a:cs typeface="Calibri"/>
                <a:sym typeface="Calibri"/>
              </a:rPr>
              <a:t>学习成本低</a:t>
            </a:r>
            <a:endParaRPr lang="en-GB" altLang="zh-CN" sz="2400" dirty="0">
              <a:solidFill>
                <a:srgbClr val="757070"/>
              </a:solidFill>
              <a:latin typeface="Calibri"/>
              <a:ea typeface="Calibri"/>
              <a:cs typeface="Calibri"/>
              <a:sym typeface="Calibri"/>
            </a:endParaRPr>
          </a:p>
          <a:p>
            <a:pPr marL="457200" lvl="0" indent="-381000" algn="l" rtl="0">
              <a:spcBef>
                <a:spcPts val="0"/>
              </a:spcBef>
              <a:spcAft>
                <a:spcPts val="0"/>
              </a:spcAft>
              <a:buClr>
                <a:srgbClr val="757070"/>
              </a:buClr>
              <a:buSzPts val="2400"/>
              <a:buFont typeface="Calibri"/>
              <a:buChar char="●"/>
            </a:pPr>
            <a:r>
              <a:rPr lang="zh-CN" altLang="en-US" sz="2400" dirty="0">
                <a:solidFill>
                  <a:srgbClr val="757070"/>
                </a:solidFill>
                <a:latin typeface="Calibri"/>
                <a:ea typeface="Calibri"/>
                <a:cs typeface="Calibri"/>
                <a:sym typeface="Calibri"/>
              </a:rPr>
              <a:t>灵活的游戏时间</a:t>
            </a:r>
            <a:endParaRPr lang="en-GB" altLang="zh-CN" sz="2400" dirty="0">
              <a:solidFill>
                <a:srgbClr val="757070"/>
              </a:solidFill>
              <a:latin typeface="Calibri"/>
              <a:ea typeface="Calibri"/>
              <a:cs typeface="Calibri"/>
              <a:sym typeface="Calibri"/>
            </a:endParaRPr>
          </a:p>
          <a:p>
            <a:pPr marL="457200" lvl="0" indent="-381000" algn="l" rtl="0">
              <a:spcBef>
                <a:spcPts val="0"/>
              </a:spcBef>
              <a:spcAft>
                <a:spcPts val="0"/>
              </a:spcAft>
              <a:buClr>
                <a:srgbClr val="757070"/>
              </a:buClr>
              <a:buSzPts val="2400"/>
              <a:buFont typeface="Calibri"/>
              <a:buChar char="●"/>
            </a:pPr>
            <a:r>
              <a:rPr lang="zh-CN" altLang="en-US" sz="2400" dirty="0">
                <a:solidFill>
                  <a:srgbClr val="757070"/>
                </a:solidFill>
                <a:latin typeface="Calibri"/>
                <a:ea typeface="Calibri"/>
                <a:cs typeface="Calibri"/>
                <a:sym typeface="Calibri"/>
              </a:rPr>
              <a:t>社交平台隐含的竞争属性</a:t>
            </a:r>
            <a:endParaRPr lang="en-GB" altLang="zh-CN" sz="2400" dirty="0">
              <a:solidFill>
                <a:srgbClr val="757070"/>
              </a:solidFill>
              <a:latin typeface="Calibri"/>
              <a:ea typeface="Calibri"/>
              <a:cs typeface="Calibri"/>
              <a:sym typeface="Calibri"/>
            </a:endParaRPr>
          </a:p>
          <a:p>
            <a:pPr marL="457200" lvl="0" indent="-381000" algn="l" rtl="0">
              <a:spcBef>
                <a:spcPts val="0"/>
              </a:spcBef>
              <a:spcAft>
                <a:spcPts val="0"/>
              </a:spcAft>
              <a:buClr>
                <a:srgbClr val="757070"/>
              </a:buClr>
              <a:buSzPts val="2400"/>
              <a:buFont typeface="Calibri"/>
              <a:buChar char="●"/>
            </a:pPr>
            <a:r>
              <a:rPr lang="zh-CN" altLang="en-US" sz="2400" dirty="0">
                <a:solidFill>
                  <a:srgbClr val="757070"/>
                </a:solidFill>
                <a:latin typeface="Calibri"/>
                <a:ea typeface="Calibri"/>
                <a:cs typeface="Calibri"/>
                <a:sym typeface="Calibri"/>
              </a:rPr>
              <a:t>全年龄段的玩家群体</a:t>
            </a:r>
            <a:endParaRPr sz="2400" dirty="0">
              <a:solidFill>
                <a:srgbClr val="757070"/>
              </a:solidFill>
              <a:latin typeface="Calibri"/>
              <a:ea typeface="Calibri"/>
              <a:cs typeface="Calibri"/>
              <a:sym typeface="Calibri"/>
            </a:endParaRPr>
          </a:p>
        </p:txBody>
      </p:sp>
      <p:pic>
        <p:nvPicPr>
          <p:cNvPr id="210" name="Google Shape;210;p26"/>
          <p:cNvPicPr preferRelativeResize="0"/>
          <p:nvPr/>
        </p:nvPicPr>
        <p:blipFill>
          <a:blip r:embed="rId3">
            <a:alphaModFix/>
          </a:blip>
          <a:stretch>
            <a:fillRect/>
          </a:stretch>
        </p:blipFill>
        <p:spPr>
          <a:xfrm>
            <a:off x="6141300" y="2174925"/>
            <a:ext cx="4640576" cy="3185050"/>
          </a:xfrm>
          <a:prstGeom prst="rect">
            <a:avLst/>
          </a:prstGeom>
          <a:noFill/>
          <a:ln>
            <a:noFill/>
          </a:ln>
        </p:spPr>
      </p:pic>
      <p:sp>
        <p:nvSpPr>
          <p:cNvPr id="211" name="Google Shape;211;p26"/>
          <p:cNvSpPr txBox="1"/>
          <p:nvPr/>
        </p:nvSpPr>
        <p:spPr>
          <a:xfrm>
            <a:off x="581025" y="4020375"/>
            <a:ext cx="4586100" cy="20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3000" dirty="0">
                <a:solidFill>
                  <a:srgbClr val="757070"/>
                </a:solidFill>
                <a:latin typeface="Calibri"/>
                <a:ea typeface="Calibri"/>
                <a:cs typeface="Calibri"/>
                <a:sym typeface="Calibri"/>
              </a:rPr>
              <a:t>对发行商</a:t>
            </a:r>
            <a:r>
              <a:rPr lang="en-US" altLang="zh-CN" sz="3000" dirty="0">
                <a:solidFill>
                  <a:srgbClr val="757070"/>
                </a:solidFill>
                <a:latin typeface="Calibri"/>
                <a:ea typeface="Calibri"/>
                <a:cs typeface="Calibri"/>
                <a:sym typeface="Calibri"/>
              </a:rPr>
              <a:t>/</a:t>
            </a:r>
            <a:r>
              <a:rPr lang="zh-CN" altLang="en-US" sz="3000" dirty="0">
                <a:solidFill>
                  <a:srgbClr val="757070"/>
                </a:solidFill>
                <a:latin typeface="Calibri"/>
                <a:ea typeface="Calibri"/>
                <a:cs typeface="Calibri"/>
                <a:sym typeface="Calibri"/>
              </a:rPr>
              <a:t>市场而言</a:t>
            </a:r>
            <a:endParaRPr sz="2400" dirty="0">
              <a:solidFill>
                <a:srgbClr val="757070"/>
              </a:solidFill>
              <a:latin typeface="Calibri"/>
              <a:ea typeface="Calibri"/>
              <a:cs typeface="Calibri"/>
              <a:sym typeface="Calibri"/>
            </a:endParaRPr>
          </a:p>
          <a:p>
            <a:pPr marL="457200" lvl="0" indent="-381000" algn="l" rtl="0">
              <a:spcBef>
                <a:spcPts val="0"/>
              </a:spcBef>
              <a:spcAft>
                <a:spcPts val="0"/>
              </a:spcAft>
              <a:buClr>
                <a:srgbClr val="757070"/>
              </a:buClr>
              <a:buSzPts val="2400"/>
              <a:buFont typeface="Calibri"/>
              <a:buChar char="●"/>
            </a:pPr>
            <a:r>
              <a:rPr lang="zh-CN" altLang="en-US" sz="2400" dirty="0">
                <a:solidFill>
                  <a:srgbClr val="757070"/>
                </a:solidFill>
                <a:latin typeface="Calibri"/>
                <a:ea typeface="Calibri"/>
                <a:cs typeface="Calibri"/>
                <a:sym typeface="Calibri"/>
              </a:rPr>
              <a:t>低成本，高效益</a:t>
            </a:r>
            <a:endParaRPr lang="en-GB" sz="2400" dirty="0">
              <a:solidFill>
                <a:srgbClr val="757070"/>
              </a:solidFill>
              <a:latin typeface="Calibri"/>
              <a:ea typeface="Calibri"/>
              <a:cs typeface="Calibri"/>
              <a:sym typeface="Calibri"/>
            </a:endParaRPr>
          </a:p>
          <a:p>
            <a:pPr marL="457200" lvl="0" indent="-381000" algn="l" rtl="0">
              <a:spcBef>
                <a:spcPts val="0"/>
              </a:spcBef>
              <a:spcAft>
                <a:spcPts val="0"/>
              </a:spcAft>
              <a:buClr>
                <a:srgbClr val="757070"/>
              </a:buClr>
              <a:buSzPts val="2400"/>
              <a:buFont typeface="Calibri"/>
              <a:buChar char="●"/>
            </a:pPr>
            <a:r>
              <a:rPr lang="zh-CN" altLang="en-US" sz="2400" dirty="0">
                <a:solidFill>
                  <a:srgbClr val="757070"/>
                </a:solidFill>
                <a:latin typeface="Calibri"/>
                <a:ea typeface="Calibri"/>
                <a:cs typeface="Calibri"/>
                <a:sym typeface="Calibri"/>
              </a:rPr>
              <a:t>便捷的本地化产品</a:t>
            </a:r>
            <a:endParaRPr lang="en-GB" altLang="zh-CN" sz="2400" dirty="0">
              <a:solidFill>
                <a:srgbClr val="757070"/>
              </a:solidFill>
              <a:latin typeface="Calibri"/>
              <a:ea typeface="Calibri"/>
              <a:cs typeface="Calibri"/>
              <a:sym typeface="Calibri"/>
            </a:endParaRPr>
          </a:p>
          <a:p>
            <a:pPr marL="457200" lvl="0" indent="-381000" algn="l" rtl="0">
              <a:spcBef>
                <a:spcPts val="0"/>
              </a:spcBef>
              <a:spcAft>
                <a:spcPts val="0"/>
              </a:spcAft>
              <a:buClr>
                <a:srgbClr val="757070"/>
              </a:buClr>
              <a:buSzPts val="2400"/>
              <a:buFont typeface="Calibri"/>
              <a:buChar char="●"/>
            </a:pPr>
            <a:r>
              <a:rPr lang="zh-CN" altLang="en-US" sz="2400" dirty="0">
                <a:solidFill>
                  <a:srgbClr val="757070"/>
                </a:solidFill>
                <a:latin typeface="Calibri"/>
                <a:ea typeface="Calibri"/>
                <a:cs typeface="Calibri"/>
                <a:sym typeface="Calibri"/>
              </a:rPr>
              <a:t>在审查方面几乎不存在问题</a:t>
            </a:r>
            <a:endParaRPr sz="2400" dirty="0">
              <a:solidFill>
                <a:srgbClr val="757070"/>
              </a:solidFill>
              <a:latin typeface="Calibri"/>
              <a:ea typeface="Calibri"/>
              <a:cs typeface="Calibri"/>
              <a:sym typeface="Calibri"/>
            </a:endParaRPr>
          </a:p>
        </p:txBody>
      </p:sp>
      <p:sp>
        <p:nvSpPr>
          <p:cNvPr id="212" name="Google Shape;212;p26"/>
          <p:cNvSpPr txBox="1"/>
          <p:nvPr/>
        </p:nvSpPr>
        <p:spPr>
          <a:xfrm>
            <a:off x="9246416" y="6254950"/>
            <a:ext cx="5505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757070"/>
                </a:solidFill>
                <a:latin typeface="Calibri"/>
                <a:ea typeface="Calibri"/>
                <a:cs typeface="Calibri"/>
                <a:sym typeface="Calibri"/>
              </a:rPr>
              <a:t>Data Sauce: Perfect World</a:t>
            </a:r>
            <a:endParaRPr sz="1800">
              <a:solidFill>
                <a:srgbClr val="75707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7E8"/>
        </a:solidFill>
        <a:effectLst/>
      </p:bgPr>
    </p:bg>
    <p:spTree>
      <p:nvGrpSpPr>
        <p:cNvPr id="1" name="Shape 216"/>
        <p:cNvGrpSpPr/>
        <p:nvPr/>
      </p:nvGrpSpPr>
      <p:grpSpPr>
        <a:xfrm>
          <a:off x="0" y="0"/>
          <a:ext cx="0" cy="0"/>
          <a:chOff x="0" y="0"/>
          <a:chExt cx="0" cy="0"/>
        </a:xfrm>
      </p:grpSpPr>
      <p:sp>
        <p:nvSpPr>
          <p:cNvPr id="217" name="Google Shape;217;p27"/>
          <p:cNvSpPr txBox="1"/>
          <p:nvPr/>
        </p:nvSpPr>
        <p:spPr>
          <a:xfrm>
            <a:off x="5270191" y="2814493"/>
            <a:ext cx="45720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5400" b="1" dirty="0">
                <a:solidFill>
                  <a:srgbClr val="62BFAD"/>
                </a:solidFill>
                <a:latin typeface="Arial"/>
                <a:ea typeface="Arial"/>
                <a:cs typeface="Arial"/>
                <a:sym typeface="Arial"/>
              </a:rPr>
              <a:t>感谢</a:t>
            </a:r>
            <a:r>
              <a:rPr lang="en-GB" sz="5400" b="1" dirty="0">
                <a:solidFill>
                  <a:srgbClr val="62BFAD"/>
                </a:solidFill>
                <a:latin typeface="Arial"/>
                <a:ea typeface="Arial"/>
                <a:cs typeface="Arial"/>
                <a:sym typeface="Arial"/>
              </a:rPr>
              <a:t>!</a:t>
            </a:r>
            <a:endParaRPr sz="5400" b="1" dirty="0">
              <a:solidFill>
                <a:srgbClr val="62BFAD"/>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58A"/>
        </a:solidFill>
        <a:effectLst/>
      </p:bgPr>
    </p:bg>
    <p:spTree>
      <p:nvGrpSpPr>
        <p:cNvPr id="1" name="Shape 92"/>
        <p:cNvGrpSpPr/>
        <p:nvPr/>
      </p:nvGrpSpPr>
      <p:grpSpPr>
        <a:xfrm>
          <a:off x="0" y="0"/>
          <a:ext cx="0" cy="0"/>
          <a:chOff x="0" y="0"/>
          <a:chExt cx="0" cy="0"/>
        </a:xfrm>
      </p:grpSpPr>
      <p:sp>
        <p:nvSpPr>
          <p:cNvPr id="93" name="Google Shape;93;p14"/>
          <p:cNvSpPr txBox="1"/>
          <p:nvPr/>
        </p:nvSpPr>
        <p:spPr>
          <a:xfrm>
            <a:off x="581025" y="396500"/>
            <a:ext cx="5505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b="1">
              <a:solidFill>
                <a:schemeClr val="lt1"/>
              </a:solidFill>
              <a:latin typeface="Calibri"/>
              <a:ea typeface="Calibri"/>
              <a:cs typeface="Calibri"/>
              <a:sym typeface="Calibri"/>
            </a:endParaRPr>
          </a:p>
        </p:txBody>
      </p:sp>
      <p:sp>
        <p:nvSpPr>
          <p:cNvPr id="94" name="Google Shape;94;p14"/>
          <p:cNvSpPr txBox="1"/>
          <p:nvPr/>
        </p:nvSpPr>
        <p:spPr>
          <a:xfrm>
            <a:off x="581025" y="396500"/>
            <a:ext cx="78723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3200" b="1" dirty="0">
                <a:solidFill>
                  <a:schemeClr val="lt1"/>
                </a:solidFill>
                <a:latin typeface="Calibri"/>
                <a:ea typeface="Calibri"/>
                <a:cs typeface="Calibri"/>
                <a:sym typeface="Calibri"/>
              </a:rPr>
              <a:t>古代中国神话动作游戏</a:t>
            </a:r>
            <a:endParaRPr sz="3200" b="1" dirty="0">
              <a:solidFill>
                <a:schemeClr val="lt1"/>
              </a:solidFill>
              <a:latin typeface="Calibri"/>
              <a:ea typeface="Calibri"/>
              <a:cs typeface="Calibri"/>
              <a:sym typeface="Calibri"/>
            </a:endParaRPr>
          </a:p>
        </p:txBody>
      </p:sp>
      <p:sp>
        <p:nvSpPr>
          <p:cNvPr id="7" name="Google Shape;95;p14">
            <a:extLst>
              <a:ext uri="{FF2B5EF4-FFF2-40B4-BE49-F238E27FC236}">
                <a16:creationId xmlns:a16="http://schemas.microsoft.com/office/drawing/2014/main" id="{58A4FB08-9767-4EFF-896B-C3D1694336BE}"/>
              </a:ext>
            </a:extLst>
          </p:cNvPr>
          <p:cNvSpPr txBox="1"/>
          <p:nvPr/>
        </p:nvSpPr>
        <p:spPr>
          <a:xfrm>
            <a:off x="1236854" y="1380695"/>
            <a:ext cx="9931254" cy="1651783"/>
          </a:xfrm>
          <a:prstGeom prst="rect">
            <a:avLst/>
          </a:prstGeom>
          <a:noFill/>
          <a:ln>
            <a:noFill/>
          </a:ln>
        </p:spPr>
        <p:txBody>
          <a:bodyPr spcFirstLastPara="1" wrap="square" lIns="91425" tIns="91425" rIns="91425" bIns="91425" anchor="t" anchorCtr="0">
            <a:noAutofit/>
          </a:bodyPr>
          <a:lstStyle/>
          <a:p>
            <a:pPr marL="38100" lvl="0">
              <a:buClr>
                <a:srgbClr val="FFFFFF"/>
              </a:buClr>
              <a:buSzPts val="3000"/>
            </a:pPr>
            <a:r>
              <a:rPr lang="zh-CN" altLang="en-US" sz="2400" dirty="0">
                <a:solidFill>
                  <a:srgbClr val="FFFFFF"/>
                </a:solidFill>
                <a:latin typeface="Calibri"/>
                <a:ea typeface="Calibri"/>
                <a:cs typeface="Calibri"/>
                <a:sym typeface="Calibri"/>
              </a:rPr>
              <a:t>市场</a:t>
            </a:r>
            <a:r>
              <a:rPr lang="en-GB" sz="2400" dirty="0">
                <a:solidFill>
                  <a:srgbClr val="FFFFFF"/>
                </a:solidFill>
                <a:latin typeface="Calibri"/>
                <a:ea typeface="Calibri"/>
                <a:cs typeface="Calibri"/>
                <a:sym typeface="Calibri"/>
              </a:rPr>
              <a:t>: </a:t>
            </a:r>
          </a:p>
          <a:p>
            <a:pPr marL="457200" lvl="0" indent="-419100">
              <a:buClr>
                <a:srgbClr val="FFFFFF"/>
              </a:buClr>
              <a:buSzPts val="3000"/>
              <a:buFont typeface="Calibri"/>
              <a:buChar char="●"/>
            </a:pPr>
            <a:r>
              <a:rPr lang="zh-CN" altLang="en-US" sz="2400" dirty="0">
                <a:solidFill>
                  <a:srgbClr val="FFFFFF"/>
                </a:solidFill>
                <a:latin typeface="Calibri"/>
                <a:ea typeface="Calibri"/>
                <a:cs typeface="Calibri"/>
                <a:sym typeface="Calibri"/>
              </a:rPr>
              <a:t>中国传统文化的传承与创新可以满足中国玩家的文化追求</a:t>
            </a:r>
            <a:endParaRPr lang="en-GB" altLang="zh-CN" sz="2400" dirty="0">
              <a:solidFill>
                <a:srgbClr val="FFFFFF"/>
              </a:solidFill>
              <a:latin typeface="Calibri"/>
              <a:ea typeface="Calibri"/>
              <a:cs typeface="Calibri"/>
              <a:sym typeface="Calibri"/>
            </a:endParaRPr>
          </a:p>
          <a:p>
            <a:pPr marL="457200" lvl="0" indent="-419100">
              <a:buClr>
                <a:srgbClr val="FFFFFF"/>
              </a:buClr>
              <a:buSzPts val="3000"/>
              <a:buFont typeface="Calibri"/>
              <a:buChar char="●"/>
            </a:pPr>
            <a:r>
              <a:rPr lang="zh-CN" altLang="en-US" sz="2400" dirty="0">
                <a:solidFill>
                  <a:srgbClr val="FFFFFF"/>
                </a:solidFill>
                <a:latin typeface="Calibri"/>
                <a:ea typeface="Calibri"/>
                <a:cs typeface="Calibri"/>
                <a:sym typeface="Calibri"/>
              </a:rPr>
              <a:t>动作游戏类型迎合中国游戏市场</a:t>
            </a:r>
            <a:endParaRPr lang="en-GB" altLang="zh-CN" sz="2400" dirty="0">
              <a:solidFill>
                <a:srgbClr val="FFFFFF"/>
              </a:solidFill>
              <a:latin typeface="Calibri"/>
              <a:ea typeface="Calibri"/>
              <a:cs typeface="Calibri"/>
              <a:sym typeface="Calibri"/>
            </a:endParaRPr>
          </a:p>
          <a:p>
            <a:pPr marL="457200" lvl="0" indent="-419100">
              <a:buClr>
                <a:srgbClr val="FFFFFF"/>
              </a:buClr>
              <a:buSzPts val="3000"/>
              <a:buFont typeface="Calibri"/>
              <a:buChar char="●"/>
            </a:pPr>
            <a:endParaRPr lang="en-GB" sz="2400" dirty="0">
              <a:solidFill>
                <a:srgbClr val="FFFFFF"/>
              </a:solidFill>
              <a:latin typeface="Calibri"/>
              <a:ea typeface="Calibri"/>
              <a:cs typeface="Calibri"/>
              <a:sym typeface="Calibri"/>
            </a:endParaRPr>
          </a:p>
          <a:p>
            <a:pPr marL="38100" lvl="0">
              <a:buClr>
                <a:srgbClr val="FFFFFF"/>
              </a:buClr>
              <a:buSzPts val="3000"/>
            </a:pPr>
            <a:r>
              <a:rPr lang="zh-CN" altLang="en-US" sz="2400" dirty="0">
                <a:solidFill>
                  <a:srgbClr val="FFFFFF"/>
                </a:solidFill>
                <a:latin typeface="Calibri"/>
                <a:ea typeface="Calibri"/>
                <a:cs typeface="Calibri"/>
                <a:sym typeface="Calibri"/>
              </a:rPr>
              <a:t>游戏机制</a:t>
            </a:r>
            <a:r>
              <a:rPr lang="en-GB" sz="2400" dirty="0">
                <a:solidFill>
                  <a:srgbClr val="FFFFFF"/>
                </a:solidFill>
                <a:latin typeface="Calibri"/>
                <a:ea typeface="Calibri"/>
                <a:cs typeface="Calibri"/>
                <a:sym typeface="Calibri"/>
              </a:rPr>
              <a:t>: </a:t>
            </a:r>
          </a:p>
          <a:p>
            <a:pPr marL="457200" lvl="0" indent="-419100">
              <a:buClr>
                <a:srgbClr val="FFFFFF"/>
              </a:buClr>
              <a:buSzPts val="3000"/>
              <a:buFont typeface="Calibri"/>
              <a:buChar char="●"/>
            </a:pPr>
            <a:r>
              <a:rPr lang="zh-CN" altLang="en-US" sz="2400" dirty="0">
                <a:solidFill>
                  <a:srgbClr val="FFFFFF"/>
                </a:solidFill>
                <a:latin typeface="Calibri"/>
                <a:ea typeface="Calibri"/>
                <a:cs typeface="Calibri"/>
                <a:sym typeface="Calibri"/>
              </a:rPr>
              <a:t>近身和远程攻击的有机融合</a:t>
            </a:r>
            <a:endParaRPr lang="en-GB" sz="2400" dirty="0">
              <a:solidFill>
                <a:srgbClr val="FFFFFF"/>
              </a:solidFill>
              <a:latin typeface="Calibri"/>
              <a:ea typeface="Calibri"/>
              <a:cs typeface="Calibri"/>
              <a:sym typeface="Calibri"/>
            </a:endParaRPr>
          </a:p>
          <a:p>
            <a:pPr marL="457200" lvl="0" indent="-419100">
              <a:buClr>
                <a:srgbClr val="FFFFFF"/>
              </a:buClr>
              <a:buSzPts val="3000"/>
              <a:buFont typeface="Calibri"/>
              <a:buChar char="●"/>
            </a:pPr>
            <a:r>
              <a:rPr lang="zh-CN" altLang="en-US" sz="2400" dirty="0">
                <a:solidFill>
                  <a:srgbClr val="FFFFFF"/>
                </a:solidFill>
                <a:latin typeface="Calibri"/>
                <a:ea typeface="Calibri"/>
                <a:cs typeface="Calibri"/>
                <a:sym typeface="Calibri"/>
              </a:rPr>
              <a:t>高风险</a:t>
            </a:r>
            <a:r>
              <a:rPr lang="en-US" altLang="zh-CN" sz="2400" dirty="0">
                <a:solidFill>
                  <a:srgbClr val="FFFFFF"/>
                </a:solidFill>
                <a:latin typeface="Calibri"/>
                <a:ea typeface="Calibri"/>
                <a:cs typeface="Calibri"/>
                <a:sym typeface="Calibri"/>
              </a:rPr>
              <a:t>-</a:t>
            </a:r>
            <a:r>
              <a:rPr lang="zh-CN" altLang="en-US" sz="2400" dirty="0">
                <a:solidFill>
                  <a:srgbClr val="FFFFFF"/>
                </a:solidFill>
                <a:latin typeface="Calibri"/>
                <a:ea typeface="Calibri"/>
                <a:cs typeface="Calibri"/>
                <a:sym typeface="Calibri"/>
              </a:rPr>
              <a:t>高收益的战斗模式</a:t>
            </a:r>
            <a:endParaRPr lang="en-GB" sz="2400" dirty="0">
              <a:solidFill>
                <a:srgbClr val="FFFFFF"/>
              </a:solidFill>
              <a:latin typeface="Calibri"/>
              <a:ea typeface="Calibri"/>
              <a:cs typeface="Calibri"/>
              <a:sym typeface="Calibri"/>
            </a:endParaRPr>
          </a:p>
          <a:p>
            <a:pPr marL="457200" lvl="0" indent="-419100">
              <a:buClr>
                <a:srgbClr val="FFFFFF"/>
              </a:buClr>
              <a:buSzPts val="3000"/>
              <a:buFont typeface="Calibri"/>
              <a:buChar char="●"/>
            </a:pPr>
            <a:r>
              <a:rPr lang="zh-CN" altLang="en-US" sz="2400" dirty="0">
                <a:solidFill>
                  <a:srgbClr val="FFFFFF"/>
                </a:solidFill>
                <a:latin typeface="Calibri"/>
                <a:ea typeface="Calibri"/>
                <a:cs typeface="Calibri"/>
                <a:sym typeface="Calibri"/>
              </a:rPr>
              <a:t>兼具创新性和高智能的敌对</a:t>
            </a:r>
            <a:r>
              <a:rPr lang="en-GB" altLang="zh-CN" sz="2400" dirty="0">
                <a:solidFill>
                  <a:srgbClr val="FFFFFF"/>
                </a:solidFill>
                <a:latin typeface="Calibri"/>
                <a:ea typeface="Calibri"/>
                <a:cs typeface="Calibri"/>
                <a:sym typeface="Calibri"/>
              </a:rPr>
              <a:t>A</a:t>
            </a:r>
            <a:r>
              <a:rPr lang="en-US" altLang="zh-CN" sz="2400" dirty="0">
                <a:solidFill>
                  <a:srgbClr val="FFFFFF"/>
                </a:solidFill>
                <a:latin typeface="Calibri"/>
                <a:ea typeface="Calibri"/>
                <a:cs typeface="Calibri"/>
                <a:sym typeface="Calibri"/>
              </a:rPr>
              <a:t>I</a:t>
            </a:r>
            <a:r>
              <a:rPr lang="zh-CN" altLang="en-US" sz="2400" dirty="0">
                <a:solidFill>
                  <a:srgbClr val="FFFFFF"/>
                </a:solidFill>
                <a:latin typeface="Calibri"/>
                <a:ea typeface="Calibri"/>
                <a:cs typeface="Calibri"/>
                <a:sym typeface="Calibri"/>
              </a:rPr>
              <a:t>系统</a:t>
            </a:r>
            <a:endParaRPr lang="en-GB" altLang="zh-CN" sz="2400" dirty="0">
              <a:solidFill>
                <a:srgbClr val="FFFFFF"/>
              </a:solidFill>
              <a:latin typeface="Calibri"/>
              <a:ea typeface="Calibri"/>
              <a:cs typeface="Calibri"/>
              <a:sym typeface="Calibri"/>
            </a:endParaRPr>
          </a:p>
          <a:p>
            <a:pPr marL="457200" lvl="0" indent="-419100">
              <a:buClr>
                <a:srgbClr val="FFFFFF"/>
              </a:buClr>
              <a:buSzPts val="3000"/>
              <a:buFont typeface="Calibri"/>
              <a:buChar char="●"/>
            </a:pPr>
            <a:endParaRPr lang="en-GB" sz="2400" dirty="0">
              <a:solidFill>
                <a:srgbClr val="FFFFFF"/>
              </a:solidFill>
              <a:latin typeface="Calibri"/>
              <a:ea typeface="Calibri"/>
              <a:cs typeface="Calibri"/>
              <a:sym typeface="Calibri"/>
            </a:endParaRPr>
          </a:p>
          <a:p>
            <a:pPr marL="38100" lvl="0">
              <a:buClr>
                <a:srgbClr val="FFFFFF"/>
              </a:buClr>
              <a:buSzPts val="3000"/>
            </a:pPr>
            <a:r>
              <a:rPr lang="zh-CN" altLang="en-US" sz="2400" dirty="0">
                <a:solidFill>
                  <a:srgbClr val="FFFFFF"/>
                </a:solidFill>
                <a:latin typeface="Calibri"/>
                <a:ea typeface="Calibri"/>
                <a:cs typeface="Calibri"/>
                <a:sym typeface="Calibri"/>
              </a:rPr>
              <a:t>美术</a:t>
            </a:r>
            <a:r>
              <a:rPr lang="en-GB" sz="2400" dirty="0">
                <a:solidFill>
                  <a:srgbClr val="FFFFFF"/>
                </a:solidFill>
                <a:latin typeface="Calibri"/>
                <a:ea typeface="Calibri"/>
                <a:cs typeface="Calibri"/>
                <a:sym typeface="Calibri"/>
              </a:rPr>
              <a:t>: </a:t>
            </a:r>
          </a:p>
          <a:p>
            <a:pPr marL="457200" lvl="0" indent="-419100">
              <a:buClr>
                <a:srgbClr val="FFFFFF"/>
              </a:buClr>
              <a:buSzPts val="3000"/>
              <a:buFont typeface="Calibri"/>
              <a:buChar char="●"/>
            </a:pPr>
            <a:r>
              <a:rPr lang="zh-CN" altLang="en-US" sz="2400" dirty="0">
                <a:solidFill>
                  <a:srgbClr val="FFFFFF"/>
                </a:solidFill>
                <a:latin typeface="Calibri"/>
                <a:ea typeface="Calibri"/>
                <a:cs typeface="Calibri"/>
                <a:sym typeface="Calibri"/>
              </a:rPr>
              <a:t>将中国少数民族‘苗族’文化的美融入到游戏中</a:t>
            </a:r>
            <a:endParaRPr lang="en-GB" sz="2400" dirty="0">
              <a:solidFill>
                <a:srgbClr val="FFFFFF"/>
              </a:solidFill>
              <a:latin typeface="Calibri"/>
              <a:ea typeface="Calibri"/>
              <a:cs typeface="Calibri"/>
              <a:sym typeface="Calibri"/>
            </a:endParaRPr>
          </a:p>
          <a:p>
            <a:pPr marL="457200" lvl="0" indent="-419100">
              <a:buClr>
                <a:srgbClr val="FFFFFF"/>
              </a:buClr>
              <a:buSzPts val="3000"/>
              <a:buFont typeface="Calibri"/>
              <a:buChar char="●"/>
            </a:pPr>
            <a:r>
              <a:rPr lang="zh-CN" altLang="en-US" sz="2400" dirty="0">
                <a:solidFill>
                  <a:srgbClr val="FFFFFF"/>
                </a:solidFill>
                <a:latin typeface="Calibri"/>
                <a:ea typeface="Calibri"/>
                <a:cs typeface="Calibri"/>
                <a:sym typeface="Calibri"/>
              </a:rPr>
              <a:t>不同于主流游戏画风的美术设计缓解中国玩家的审美疲劳</a:t>
            </a:r>
            <a:endParaRPr sz="2400" dirty="0">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58A"/>
        </a:solidFill>
        <a:effectLst/>
      </p:bgPr>
    </p:bg>
    <p:spTree>
      <p:nvGrpSpPr>
        <p:cNvPr id="1" name="Shape 99"/>
        <p:cNvGrpSpPr/>
        <p:nvPr/>
      </p:nvGrpSpPr>
      <p:grpSpPr>
        <a:xfrm>
          <a:off x="0" y="0"/>
          <a:ext cx="0" cy="0"/>
          <a:chOff x="0" y="0"/>
          <a:chExt cx="0" cy="0"/>
        </a:xfrm>
      </p:grpSpPr>
      <p:sp>
        <p:nvSpPr>
          <p:cNvPr id="100" name="Google Shape;100;p15"/>
          <p:cNvSpPr txBox="1"/>
          <p:nvPr/>
        </p:nvSpPr>
        <p:spPr>
          <a:xfrm>
            <a:off x="581025" y="396500"/>
            <a:ext cx="550545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3200" b="1" dirty="0">
                <a:solidFill>
                  <a:schemeClr val="lt1"/>
                </a:solidFill>
                <a:latin typeface="Calibri"/>
                <a:ea typeface="Calibri"/>
                <a:cs typeface="Calibri"/>
                <a:sym typeface="Calibri"/>
              </a:rPr>
              <a:t>数据分析</a:t>
            </a:r>
            <a:endParaRPr sz="3200" b="1" dirty="0">
              <a:solidFill>
                <a:schemeClr val="lt1"/>
              </a:solidFill>
              <a:latin typeface="Calibri"/>
              <a:ea typeface="Calibri"/>
              <a:cs typeface="Calibri"/>
              <a:sym typeface="Calibri"/>
            </a:endParaRPr>
          </a:p>
        </p:txBody>
      </p:sp>
      <p:graphicFrame>
        <p:nvGraphicFramePr>
          <p:cNvPr id="5" name="Chart 4">
            <a:extLst>
              <a:ext uri="{FF2B5EF4-FFF2-40B4-BE49-F238E27FC236}">
                <a16:creationId xmlns:a16="http://schemas.microsoft.com/office/drawing/2014/main" id="{AC6B4C6B-AAED-4460-BCD8-B6EF7ECA2060}"/>
              </a:ext>
            </a:extLst>
          </p:cNvPr>
          <p:cNvGraphicFramePr/>
          <p:nvPr>
            <p:extLst>
              <p:ext uri="{D42A27DB-BD31-4B8C-83A1-F6EECF244321}">
                <p14:modId xmlns:p14="http://schemas.microsoft.com/office/powerpoint/2010/main" val="1435160207"/>
              </p:ext>
            </p:extLst>
          </p:nvPr>
        </p:nvGraphicFramePr>
        <p:xfrm>
          <a:off x="438539" y="1435870"/>
          <a:ext cx="5738326" cy="44621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D5A8811-EDDB-4E92-B98F-39F6C556A089}"/>
              </a:ext>
            </a:extLst>
          </p:cNvPr>
          <p:cNvGraphicFramePr/>
          <p:nvPr>
            <p:extLst>
              <p:ext uri="{D42A27DB-BD31-4B8C-83A1-F6EECF244321}">
                <p14:modId xmlns:p14="http://schemas.microsoft.com/office/powerpoint/2010/main" val="1179241338"/>
              </p:ext>
            </p:extLst>
          </p:nvPr>
        </p:nvGraphicFramePr>
        <p:xfrm>
          <a:off x="6438121" y="1435870"/>
          <a:ext cx="5458408" cy="4462122"/>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58A"/>
        </a:solidFill>
        <a:effectLst/>
      </p:bgPr>
    </p:bg>
    <p:spTree>
      <p:nvGrpSpPr>
        <p:cNvPr id="1" name="Shape 106"/>
        <p:cNvGrpSpPr/>
        <p:nvPr/>
      </p:nvGrpSpPr>
      <p:grpSpPr>
        <a:xfrm>
          <a:off x="0" y="0"/>
          <a:ext cx="0" cy="0"/>
          <a:chOff x="0" y="0"/>
          <a:chExt cx="0" cy="0"/>
        </a:xfrm>
      </p:grpSpPr>
      <p:sp>
        <p:nvSpPr>
          <p:cNvPr id="107" name="Google Shape;107;p16"/>
          <p:cNvSpPr txBox="1"/>
          <p:nvPr/>
        </p:nvSpPr>
        <p:spPr>
          <a:xfrm>
            <a:off x="581025" y="396500"/>
            <a:ext cx="60579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3200" b="1" dirty="0">
                <a:solidFill>
                  <a:schemeClr val="lt1"/>
                </a:solidFill>
                <a:latin typeface="Calibri"/>
                <a:ea typeface="Calibri"/>
                <a:cs typeface="Calibri"/>
                <a:sym typeface="Calibri"/>
              </a:rPr>
              <a:t>数据分析</a:t>
            </a:r>
            <a:r>
              <a:rPr lang="en-US" altLang="zh-CN" sz="3200" b="1" dirty="0">
                <a:solidFill>
                  <a:schemeClr val="lt1"/>
                </a:solidFill>
                <a:latin typeface="Calibri"/>
                <a:ea typeface="Calibri"/>
                <a:cs typeface="Calibri"/>
                <a:sym typeface="Calibri"/>
              </a:rPr>
              <a:t> – </a:t>
            </a:r>
            <a:r>
              <a:rPr lang="zh-CN" altLang="en-US" sz="3200" b="1" dirty="0">
                <a:solidFill>
                  <a:schemeClr val="lt1"/>
                </a:solidFill>
                <a:latin typeface="Calibri"/>
                <a:ea typeface="Calibri"/>
                <a:cs typeface="Calibri"/>
                <a:sym typeface="Calibri"/>
              </a:rPr>
              <a:t>市场游戏类型</a:t>
            </a:r>
            <a:endParaRPr lang="en-GB" sz="3200" b="1" dirty="0">
              <a:solidFill>
                <a:schemeClr val="lt1"/>
              </a:solidFill>
              <a:latin typeface="Calibri"/>
              <a:ea typeface="Calibri"/>
              <a:cs typeface="Calibri"/>
              <a:sym typeface="Calibri"/>
            </a:endParaRPr>
          </a:p>
        </p:txBody>
      </p:sp>
      <p:graphicFrame>
        <p:nvGraphicFramePr>
          <p:cNvPr id="4" name="Chart 3">
            <a:extLst>
              <a:ext uri="{FF2B5EF4-FFF2-40B4-BE49-F238E27FC236}">
                <a16:creationId xmlns:a16="http://schemas.microsoft.com/office/drawing/2014/main" id="{3649FF97-A0B6-49AE-8EF6-71F52AD150CD}"/>
              </a:ext>
            </a:extLst>
          </p:cNvPr>
          <p:cNvGraphicFramePr/>
          <p:nvPr>
            <p:extLst>
              <p:ext uri="{D42A27DB-BD31-4B8C-83A1-F6EECF244321}">
                <p14:modId xmlns:p14="http://schemas.microsoft.com/office/powerpoint/2010/main" val="2022642319"/>
              </p:ext>
            </p:extLst>
          </p:nvPr>
        </p:nvGraphicFramePr>
        <p:xfrm>
          <a:off x="1418254" y="981274"/>
          <a:ext cx="9311950" cy="578341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58A"/>
        </a:solidFill>
        <a:effectLst/>
      </p:bgPr>
    </p:bg>
    <p:spTree>
      <p:nvGrpSpPr>
        <p:cNvPr id="1" name="Shape 112"/>
        <p:cNvGrpSpPr/>
        <p:nvPr/>
      </p:nvGrpSpPr>
      <p:grpSpPr>
        <a:xfrm>
          <a:off x="0" y="0"/>
          <a:ext cx="0" cy="0"/>
          <a:chOff x="0" y="0"/>
          <a:chExt cx="0" cy="0"/>
        </a:xfrm>
      </p:grpSpPr>
      <p:sp>
        <p:nvSpPr>
          <p:cNvPr id="113" name="Google Shape;113;p17"/>
          <p:cNvSpPr txBox="1"/>
          <p:nvPr/>
        </p:nvSpPr>
        <p:spPr>
          <a:xfrm>
            <a:off x="581025" y="396500"/>
            <a:ext cx="60579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3200" b="1" dirty="0">
                <a:solidFill>
                  <a:schemeClr val="lt1"/>
                </a:solidFill>
                <a:latin typeface="Calibri"/>
                <a:ea typeface="Calibri"/>
                <a:cs typeface="Calibri"/>
                <a:sym typeface="Calibri"/>
              </a:rPr>
              <a:t>数据分析 </a:t>
            </a:r>
            <a:r>
              <a:rPr lang="en-US" altLang="zh-CN" sz="3200" b="1" dirty="0">
                <a:solidFill>
                  <a:schemeClr val="lt1"/>
                </a:solidFill>
                <a:latin typeface="Calibri"/>
                <a:ea typeface="Calibri"/>
                <a:cs typeface="Calibri"/>
                <a:sym typeface="Calibri"/>
              </a:rPr>
              <a:t>– </a:t>
            </a:r>
            <a:r>
              <a:rPr lang="zh-CN" altLang="en-US" sz="3200" b="1" dirty="0">
                <a:solidFill>
                  <a:schemeClr val="lt1"/>
                </a:solidFill>
                <a:latin typeface="Calibri"/>
                <a:ea typeface="Calibri"/>
                <a:cs typeface="Calibri"/>
                <a:sym typeface="Calibri"/>
              </a:rPr>
              <a:t>用户画像</a:t>
            </a:r>
            <a:endParaRPr sz="3200" b="1" dirty="0">
              <a:solidFill>
                <a:schemeClr val="lt1"/>
              </a:solidFill>
              <a:latin typeface="Calibri"/>
              <a:ea typeface="Calibri"/>
              <a:cs typeface="Calibri"/>
              <a:sym typeface="Calibri"/>
            </a:endParaRPr>
          </a:p>
        </p:txBody>
      </p:sp>
      <p:sp>
        <p:nvSpPr>
          <p:cNvPr id="114" name="Google Shape;114;p17"/>
          <p:cNvSpPr txBox="1"/>
          <p:nvPr/>
        </p:nvSpPr>
        <p:spPr>
          <a:xfrm>
            <a:off x="815500" y="1638525"/>
            <a:ext cx="107346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3000" dirty="0">
                <a:solidFill>
                  <a:srgbClr val="FFFFFF"/>
                </a:solidFill>
                <a:latin typeface="Calibri"/>
                <a:ea typeface="Calibri"/>
                <a:cs typeface="Calibri"/>
                <a:sym typeface="Calibri"/>
              </a:rPr>
              <a:t>目标用户：中国市场主流玩家</a:t>
            </a:r>
            <a:endParaRPr sz="3000" dirty="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lang="en-GB" sz="3000" dirty="0">
              <a:solidFill>
                <a:srgbClr val="FFFFFF"/>
              </a:solidFill>
              <a:latin typeface="Calibri"/>
              <a:ea typeface="Calibri"/>
              <a:cs typeface="Calibri"/>
              <a:sym typeface="Calibri"/>
            </a:endParaRPr>
          </a:p>
          <a:p>
            <a:pPr lvl="0">
              <a:lnSpc>
                <a:spcPct val="115000"/>
              </a:lnSpc>
            </a:pPr>
            <a:r>
              <a:rPr lang="zh-CN" altLang="en-US" sz="3000" dirty="0">
                <a:solidFill>
                  <a:srgbClr val="FFFFFF"/>
                </a:solidFill>
                <a:latin typeface="Calibri"/>
                <a:ea typeface="Calibri"/>
                <a:cs typeface="Calibri"/>
                <a:sym typeface="Calibri"/>
              </a:rPr>
              <a:t>用户数据：</a:t>
            </a:r>
            <a:r>
              <a:rPr lang="en-US" altLang="zh-CN" sz="3000" dirty="0">
                <a:solidFill>
                  <a:srgbClr val="FFFFFF"/>
                </a:solidFill>
                <a:latin typeface="Calibri"/>
                <a:ea typeface="Calibri"/>
                <a:cs typeface="Calibri"/>
                <a:sym typeface="Calibri"/>
              </a:rPr>
              <a:t>88.8%</a:t>
            </a:r>
            <a:r>
              <a:rPr lang="zh-CN" altLang="en-US" sz="3000" dirty="0">
                <a:solidFill>
                  <a:srgbClr val="FFFFFF"/>
                </a:solidFill>
                <a:latin typeface="Calibri"/>
                <a:ea typeface="Calibri"/>
                <a:cs typeface="Calibri"/>
                <a:sym typeface="Calibri"/>
              </a:rPr>
              <a:t>的青年玩家关注电子游戏中的传统文化元素，</a:t>
            </a:r>
            <a:r>
              <a:rPr lang="en-US" altLang="zh-CN" sz="3000" dirty="0">
                <a:solidFill>
                  <a:srgbClr val="FFFFFF"/>
                </a:solidFill>
                <a:latin typeface="Calibri"/>
                <a:ea typeface="Calibri"/>
                <a:cs typeface="Calibri"/>
                <a:sym typeface="Calibri"/>
              </a:rPr>
              <a:t>86.6%</a:t>
            </a:r>
            <a:r>
              <a:rPr lang="zh-CN" altLang="en-US" sz="3000" dirty="0">
                <a:solidFill>
                  <a:srgbClr val="FFFFFF"/>
                </a:solidFill>
                <a:latin typeface="Calibri"/>
                <a:ea typeface="Calibri"/>
                <a:cs typeface="Calibri"/>
                <a:sym typeface="Calibri"/>
              </a:rPr>
              <a:t>的受访青年喜欢融入传统文化元素的游戏，其中有</a:t>
            </a:r>
            <a:r>
              <a:rPr lang="en-US" altLang="zh-CN" sz="3000" dirty="0">
                <a:solidFill>
                  <a:srgbClr val="FFFFFF"/>
                </a:solidFill>
                <a:latin typeface="Calibri"/>
                <a:ea typeface="Calibri"/>
                <a:cs typeface="Calibri"/>
                <a:sym typeface="Calibri"/>
              </a:rPr>
              <a:t>43.4%</a:t>
            </a:r>
            <a:r>
              <a:rPr lang="zh-CN" altLang="en-US" sz="3000" dirty="0">
                <a:solidFill>
                  <a:srgbClr val="FFFFFF"/>
                </a:solidFill>
                <a:latin typeface="Calibri"/>
                <a:ea typeface="Calibri"/>
                <a:cs typeface="Calibri"/>
                <a:sym typeface="Calibri"/>
              </a:rPr>
              <a:t>的玩家意愿尝试动作类游戏融合传统文化元素</a:t>
            </a:r>
            <a:endParaRPr sz="3000" dirty="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lang="en-GB" sz="3000" dirty="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zh-CN" altLang="en-US" sz="3000" dirty="0">
                <a:solidFill>
                  <a:srgbClr val="FFFFFF"/>
                </a:solidFill>
                <a:latin typeface="Calibri"/>
                <a:ea typeface="Calibri"/>
                <a:cs typeface="Calibri"/>
                <a:sym typeface="Calibri"/>
              </a:rPr>
              <a:t>愿景：西方主流游戏类型和东方古代神话的有机结合</a:t>
            </a:r>
            <a:endParaRPr sz="3000" dirty="0">
              <a:solidFill>
                <a:srgbClr val="FFFFFF"/>
              </a:solidFill>
              <a:latin typeface="Calibri"/>
              <a:ea typeface="Calibri"/>
              <a:cs typeface="Calibri"/>
              <a:sym typeface="Calibri"/>
            </a:endParaRPr>
          </a:p>
        </p:txBody>
      </p:sp>
      <p:sp>
        <p:nvSpPr>
          <p:cNvPr id="115" name="Google Shape;115;p17"/>
          <p:cNvSpPr txBox="1"/>
          <p:nvPr/>
        </p:nvSpPr>
        <p:spPr>
          <a:xfrm>
            <a:off x="7853917" y="6233278"/>
            <a:ext cx="38256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altLang="en-US" sz="1800" dirty="0">
                <a:solidFill>
                  <a:schemeClr val="lt1"/>
                </a:solidFill>
                <a:latin typeface="Calibri"/>
                <a:ea typeface="Calibri"/>
                <a:cs typeface="Calibri"/>
                <a:sym typeface="Calibri"/>
              </a:rPr>
              <a:t>数据来源：中国青年报</a:t>
            </a:r>
            <a:endParaRPr sz="1800" dirty="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58A"/>
        </a:solidFill>
        <a:effectLst/>
      </p:bgPr>
    </p:bg>
    <p:spTree>
      <p:nvGrpSpPr>
        <p:cNvPr id="1" name="Shape 119"/>
        <p:cNvGrpSpPr/>
        <p:nvPr/>
      </p:nvGrpSpPr>
      <p:grpSpPr>
        <a:xfrm>
          <a:off x="0" y="0"/>
          <a:ext cx="0" cy="0"/>
          <a:chOff x="0" y="0"/>
          <a:chExt cx="0" cy="0"/>
        </a:xfrm>
      </p:grpSpPr>
      <p:sp>
        <p:nvSpPr>
          <p:cNvPr id="120" name="Google Shape;120;p18"/>
          <p:cNvSpPr txBox="1"/>
          <p:nvPr/>
        </p:nvSpPr>
        <p:spPr>
          <a:xfrm>
            <a:off x="581025" y="396500"/>
            <a:ext cx="550545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3200" b="1" dirty="0">
                <a:solidFill>
                  <a:schemeClr val="lt1"/>
                </a:solidFill>
                <a:latin typeface="Calibri"/>
                <a:ea typeface="Calibri"/>
                <a:cs typeface="Calibri"/>
                <a:sym typeface="Calibri"/>
              </a:rPr>
              <a:t>案例分析</a:t>
            </a:r>
            <a:endParaRPr sz="3200" b="1" dirty="0">
              <a:solidFill>
                <a:schemeClr val="lt1"/>
              </a:solidFill>
              <a:latin typeface="Calibri"/>
              <a:ea typeface="Calibri"/>
              <a:cs typeface="Calibri"/>
              <a:sym typeface="Calibri"/>
            </a:endParaRPr>
          </a:p>
        </p:txBody>
      </p:sp>
      <p:pic>
        <p:nvPicPr>
          <p:cNvPr id="121" name="Google Shape;121;p18"/>
          <p:cNvPicPr preferRelativeResize="0"/>
          <p:nvPr/>
        </p:nvPicPr>
        <p:blipFill rotWithShape="1">
          <a:blip r:embed="rId3">
            <a:alphaModFix/>
          </a:blip>
          <a:srcRect/>
          <a:stretch/>
        </p:blipFill>
        <p:spPr>
          <a:xfrm>
            <a:off x="6798150" y="396500"/>
            <a:ext cx="4314875" cy="2016750"/>
          </a:xfrm>
          <a:prstGeom prst="rect">
            <a:avLst/>
          </a:prstGeom>
          <a:noFill/>
          <a:ln>
            <a:noFill/>
          </a:ln>
        </p:spPr>
      </p:pic>
      <p:pic>
        <p:nvPicPr>
          <p:cNvPr id="122" name="Google Shape;122;p18"/>
          <p:cNvPicPr preferRelativeResize="0"/>
          <p:nvPr/>
        </p:nvPicPr>
        <p:blipFill rotWithShape="1">
          <a:blip r:embed="rId4">
            <a:alphaModFix/>
          </a:blip>
          <a:srcRect/>
          <a:stretch/>
        </p:blipFill>
        <p:spPr>
          <a:xfrm>
            <a:off x="314950" y="4948625"/>
            <a:ext cx="3036575" cy="1302200"/>
          </a:xfrm>
          <a:prstGeom prst="rect">
            <a:avLst/>
          </a:prstGeom>
          <a:noFill/>
          <a:ln>
            <a:noFill/>
          </a:ln>
        </p:spPr>
      </p:pic>
      <p:pic>
        <p:nvPicPr>
          <p:cNvPr id="123" name="Google Shape;123;p18"/>
          <p:cNvPicPr preferRelativeResize="0"/>
          <p:nvPr/>
        </p:nvPicPr>
        <p:blipFill rotWithShape="1">
          <a:blip r:embed="rId5">
            <a:alphaModFix/>
          </a:blip>
          <a:srcRect/>
          <a:stretch/>
        </p:blipFill>
        <p:spPr>
          <a:xfrm>
            <a:off x="529837" y="4461250"/>
            <a:ext cx="2469939" cy="849675"/>
          </a:xfrm>
          <a:prstGeom prst="rect">
            <a:avLst/>
          </a:prstGeom>
          <a:noFill/>
          <a:ln>
            <a:noFill/>
          </a:ln>
        </p:spPr>
      </p:pic>
      <p:pic>
        <p:nvPicPr>
          <p:cNvPr id="124" name="Google Shape;124;p18"/>
          <p:cNvPicPr preferRelativeResize="0"/>
          <p:nvPr/>
        </p:nvPicPr>
        <p:blipFill rotWithShape="1">
          <a:blip r:embed="rId6">
            <a:alphaModFix/>
          </a:blip>
          <a:srcRect/>
          <a:stretch/>
        </p:blipFill>
        <p:spPr>
          <a:xfrm>
            <a:off x="4051450" y="5124683"/>
            <a:ext cx="1724900" cy="953817"/>
          </a:xfrm>
          <a:prstGeom prst="rect">
            <a:avLst/>
          </a:prstGeom>
          <a:noFill/>
          <a:ln>
            <a:noFill/>
          </a:ln>
        </p:spPr>
      </p:pic>
      <p:pic>
        <p:nvPicPr>
          <p:cNvPr id="125" name="Google Shape;125;p18"/>
          <p:cNvPicPr preferRelativeResize="0"/>
          <p:nvPr/>
        </p:nvPicPr>
        <p:blipFill rotWithShape="1">
          <a:blip r:embed="rId7">
            <a:alphaModFix/>
          </a:blip>
          <a:srcRect/>
          <a:stretch/>
        </p:blipFill>
        <p:spPr>
          <a:xfrm>
            <a:off x="2701900" y="4394700"/>
            <a:ext cx="1724900" cy="1239064"/>
          </a:xfrm>
          <a:prstGeom prst="rect">
            <a:avLst/>
          </a:prstGeom>
          <a:noFill/>
          <a:ln>
            <a:noFill/>
          </a:ln>
        </p:spPr>
      </p:pic>
      <p:pic>
        <p:nvPicPr>
          <p:cNvPr id="126" name="Google Shape;126;p18"/>
          <p:cNvPicPr preferRelativeResize="0"/>
          <p:nvPr/>
        </p:nvPicPr>
        <p:blipFill rotWithShape="1">
          <a:blip r:embed="rId8">
            <a:alphaModFix/>
          </a:blip>
          <a:srcRect/>
          <a:stretch/>
        </p:blipFill>
        <p:spPr>
          <a:xfrm>
            <a:off x="4012550" y="4267775"/>
            <a:ext cx="1991062" cy="1152450"/>
          </a:xfrm>
          <a:prstGeom prst="rect">
            <a:avLst/>
          </a:prstGeom>
          <a:noFill/>
          <a:ln>
            <a:noFill/>
          </a:ln>
        </p:spPr>
      </p:pic>
      <p:pic>
        <p:nvPicPr>
          <p:cNvPr id="127" name="Google Shape;127;p18"/>
          <p:cNvPicPr preferRelativeResize="0"/>
          <p:nvPr/>
        </p:nvPicPr>
        <p:blipFill rotWithShape="1">
          <a:blip r:embed="rId9">
            <a:alphaModFix/>
          </a:blip>
          <a:srcRect/>
          <a:stretch/>
        </p:blipFill>
        <p:spPr>
          <a:xfrm>
            <a:off x="857101" y="5819924"/>
            <a:ext cx="1724900" cy="1100900"/>
          </a:xfrm>
          <a:prstGeom prst="rect">
            <a:avLst/>
          </a:prstGeom>
          <a:noFill/>
          <a:ln>
            <a:noFill/>
          </a:ln>
        </p:spPr>
      </p:pic>
      <p:pic>
        <p:nvPicPr>
          <p:cNvPr id="128" name="Google Shape;128;p18"/>
          <p:cNvPicPr preferRelativeResize="0"/>
          <p:nvPr/>
        </p:nvPicPr>
        <p:blipFill rotWithShape="1">
          <a:blip r:embed="rId10">
            <a:alphaModFix/>
          </a:blip>
          <a:srcRect/>
          <a:stretch/>
        </p:blipFill>
        <p:spPr>
          <a:xfrm>
            <a:off x="2537225" y="5633771"/>
            <a:ext cx="1799900" cy="1302216"/>
          </a:xfrm>
          <a:prstGeom prst="rect">
            <a:avLst/>
          </a:prstGeom>
          <a:noFill/>
          <a:ln>
            <a:noFill/>
          </a:ln>
        </p:spPr>
      </p:pic>
      <p:pic>
        <p:nvPicPr>
          <p:cNvPr id="129" name="Google Shape;129;p18"/>
          <p:cNvPicPr preferRelativeResize="0"/>
          <p:nvPr/>
        </p:nvPicPr>
        <p:blipFill rotWithShape="1">
          <a:blip r:embed="rId11">
            <a:alphaModFix/>
          </a:blip>
          <a:srcRect/>
          <a:stretch/>
        </p:blipFill>
        <p:spPr>
          <a:xfrm>
            <a:off x="3935963" y="5794176"/>
            <a:ext cx="2144225" cy="1152450"/>
          </a:xfrm>
          <a:prstGeom prst="rect">
            <a:avLst/>
          </a:prstGeom>
          <a:noFill/>
          <a:ln>
            <a:noFill/>
          </a:ln>
        </p:spPr>
      </p:pic>
      <p:graphicFrame>
        <p:nvGraphicFramePr>
          <p:cNvPr id="130" name="Google Shape;130;p18"/>
          <p:cNvGraphicFramePr/>
          <p:nvPr>
            <p:extLst>
              <p:ext uri="{D42A27DB-BD31-4B8C-83A1-F6EECF244321}">
                <p14:modId xmlns:p14="http://schemas.microsoft.com/office/powerpoint/2010/main" val="177845102"/>
              </p:ext>
            </p:extLst>
          </p:nvPr>
        </p:nvGraphicFramePr>
        <p:xfrm>
          <a:off x="912724" y="1482150"/>
          <a:ext cx="4842050" cy="2411675"/>
        </p:xfrm>
        <a:graphic>
          <a:graphicData uri="http://schemas.openxmlformats.org/drawingml/2006/table">
            <a:tbl>
              <a:tblPr firstRow="1" bandRow="1">
                <a:noFill/>
                <a:tableStyleId>{1C930B9A-E575-4AD0-A5C1-8B8871E1E0D9}</a:tableStyleId>
              </a:tblPr>
              <a:tblGrid>
                <a:gridCol w="1669275">
                  <a:extLst>
                    <a:ext uri="{9D8B030D-6E8A-4147-A177-3AD203B41FA5}">
                      <a16:colId xmlns:a16="http://schemas.microsoft.com/office/drawing/2014/main" val="20000"/>
                    </a:ext>
                  </a:extLst>
                </a:gridCol>
                <a:gridCol w="3172775">
                  <a:extLst>
                    <a:ext uri="{9D8B030D-6E8A-4147-A177-3AD203B41FA5}">
                      <a16:colId xmlns:a16="http://schemas.microsoft.com/office/drawing/2014/main" val="20001"/>
                    </a:ext>
                  </a:extLst>
                </a:gridCol>
              </a:tblGrid>
              <a:tr h="344525">
                <a:tc>
                  <a:txBody>
                    <a:bodyPr/>
                    <a:lstStyle/>
                    <a:p>
                      <a:pPr marL="0" marR="0" lvl="0" indent="0" algn="ctr" rtl="0">
                        <a:spcBef>
                          <a:spcPts val="0"/>
                        </a:spcBef>
                        <a:spcAft>
                          <a:spcPts val="0"/>
                        </a:spcAft>
                        <a:buNone/>
                      </a:pPr>
                      <a:r>
                        <a:rPr lang="zh-CN" altLang="en-US" sz="1600" b="0" u="none" strike="noStrike" cap="none" dirty="0">
                          <a:solidFill>
                            <a:schemeClr val="lt1"/>
                          </a:solidFill>
                        </a:rPr>
                        <a:t>类型</a:t>
                      </a:r>
                      <a:endParaRPr sz="1600" b="0" u="none" strike="noStrike" cap="none" dirty="0">
                        <a:solidFill>
                          <a:schemeClr val="lt1"/>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Calibri"/>
                        <a:buNone/>
                      </a:pPr>
                      <a:r>
                        <a:rPr lang="en-GB" sz="1600" b="0" u="none" strike="noStrike" cap="none" dirty="0">
                          <a:solidFill>
                            <a:schemeClr val="lt1"/>
                          </a:solidFill>
                        </a:rPr>
                        <a:t>2D</a:t>
                      </a:r>
                      <a:r>
                        <a:rPr lang="zh-CN" altLang="en-US" sz="1600" b="0" u="none" strike="noStrike" cap="none" dirty="0">
                          <a:solidFill>
                            <a:schemeClr val="lt1"/>
                          </a:solidFill>
                        </a:rPr>
                        <a:t>横版动作</a:t>
                      </a: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44525">
                <a:tc>
                  <a:txBody>
                    <a:bodyPr/>
                    <a:lstStyle/>
                    <a:p>
                      <a:pPr marL="0" marR="0" lvl="0" indent="0" algn="ctr" rtl="0">
                        <a:spcBef>
                          <a:spcPts val="0"/>
                        </a:spcBef>
                        <a:spcAft>
                          <a:spcPts val="0"/>
                        </a:spcAft>
                        <a:buNone/>
                      </a:pPr>
                      <a:r>
                        <a:rPr lang="zh-CN" altLang="en-US" sz="1600" b="0" u="none" strike="noStrike" cap="none" dirty="0">
                          <a:solidFill>
                            <a:srgbClr val="4A86E8"/>
                          </a:solidFill>
                        </a:rPr>
                        <a:t>发布日期</a:t>
                      </a:r>
                      <a:endParaRPr sz="1600" b="0" u="none" strike="noStrike" cap="none" dirty="0">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altLang="zh-CN" sz="1600" b="0" u="none" strike="noStrike" cap="none" dirty="0">
                          <a:solidFill>
                            <a:srgbClr val="4A86E8"/>
                          </a:solidFill>
                        </a:rPr>
                        <a:t>2016</a:t>
                      </a:r>
                      <a:r>
                        <a:rPr lang="zh-CN" altLang="en-US" sz="1600" b="0" u="none" strike="noStrike" cap="none" dirty="0">
                          <a:solidFill>
                            <a:srgbClr val="4A86E8"/>
                          </a:solidFill>
                        </a:rPr>
                        <a:t>年</a:t>
                      </a:r>
                      <a:r>
                        <a:rPr lang="en-US" altLang="zh-CN" sz="1600" b="0" u="none" strike="noStrike" cap="none" dirty="0">
                          <a:solidFill>
                            <a:srgbClr val="4A86E8"/>
                          </a:solidFill>
                        </a:rPr>
                        <a:t>11</a:t>
                      </a:r>
                      <a:r>
                        <a:rPr lang="zh-CN" altLang="en-US" sz="1600" b="0" u="none" strike="noStrike" cap="none" dirty="0">
                          <a:solidFill>
                            <a:srgbClr val="4A86E8"/>
                          </a:solidFill>
                        </a:rPr>
                        <a:t>月</a:t>
                      </a:r>
                      <a:r>
                        <a:rPr lang="en-US" altLang="zh-CN" sz="1600" b="0" u="none" strike="noStrike" cap="none" dirty="0">
                          <a:solidFill>
                            <a:srgbClr val="4A86E8"/>
                          </a:solidFill>
                        </a:rPr>
                        <a:t>17</a:t>
                      </a:r>
                      <a:r>
                        <a:rPr lang="zh-CN" altLang="en-US" sz="1600" b="0" u="none" strike="noStrike" cap="none" dirty="0">
                          <a:solidFill>
                            <a:srgbClr val="4A86E8"/>
                          </a:solidFill>
                        </a:rPr>
                        <a:t>日</a:t>
                      </a:r>
                      <a:endParaRPr sz="1600" b="0" u="none" strike="noStrike" cap="none" dirty="0">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44525">
                <a:tc>
                  <a:txBody>
                    <a:bodyPr/>
                    <a:lstStyle/>
                    <a:p>
                      <a:pPr marL="0" marR="0" lvl="0" indent="0" algn="ctr" rtl="0">
                        <a:spcBef>
                          <a:spcPts val="0"/>
                        </a:spcBef>
                        <a:spcAft>
                          <a:spcPts val="0"/>
                        </a:spcAft>
                        <a:buNone/>
                      </a:pPr>
                      <a:r>
                        <a:rPr lang="zh-CN" altLang="en-US" sz="1600" b="0" u="none" strike="noStrike" cap="none" dirty="0">
                          <a:solidFill>
                            <a:srgbClr val="4A86E8"/>
                          </a:solidFill>
                        </a:rPr>
                        <a:t>开发商</a:t>
                      </a:r>
                      <a:endParaRPr sz="1600" b="0" u="none" strike="noStrike" cap="none" dirty="0">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zh-CN" altLang="en-US" sz="1600" b="0" u="none" strike="noStrike" cap="none" dirty="0">
                          <a:solidFill>
                            <a:srgbClr val="4A86E8"/>
                          </a:solidFill>
                        </a:rPr>
                        <a:t>幻刃网络</a:t>
                      </a:r>
                      <a:endParaRPr sz="1600" b="0" u="none" strike="noStrike" cap="none" dirty="0">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44525">
                <a:tc>
                  <a:txBody>
                    <a:bodyPr/>
                    <a:lstStyle/>
                    <a:p>
                      <a:pPr marL="0" marR="0" lvl="0" indent="0" algn="ctr" rtl="0">
                        <a:spcBef>
                          <a:spcPts val="0"/>
                        </a:spcBef>
                        <a:spcAft>
                          <a:spcPts val="0"/>
                        </a:spcAft>
                        <a:buNone/>
                      </a:pPr>
                      <a:r>
                        <a:rPr lang="zh-CN" altLang="en-US" sz="1600" b="0" u="none" strike="noStrike" cap="none" dirty="0">
                          <a:solidFill>
                            <a:srgbClr val="4A86E8"/>
                          </a:solidFill>
                        </a:rPr>
                        <a:t>评价</a:t>
                      </a:r>
                      <a:endParaRPr sz="1600" b="0" u="none" strike="noStrike" cap="none" dirty="0">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600" b="0" u="none" strike="noStrike" cap="none" dirty="0">
                          <a:solidFill>
                            <a:srgbClr val="4A86E8"/>
                          </a:solidFill>
                        </a:rPr>
                        <a:t>91% </a:t>
                      </a:r>
                      <a:r>
                        <a:rPr lang="zh-CN" altLang="en-US" sz="1600" b="0" u="none" strike="noStrike" cap="none" dirty="0">
                          <a:solidFill>
                            <a:srgbClr val="4A86E8"/>
                          </a:solidFill>
                        </a:rPr>
                        <a:t>好评</a:t>
                      </a:r>
                      <a:r>
                        <a:rPr lang="en-GB" sz="1600" b="0" u="none" strike="noStrike" cap="none" dirty="0">
                          <a:solidFill>
                            <a:srgbClr val="4A86E8"/>
                          </a:solidFill>
                        </a:rPr>
                        <a:t> (Steam)</a:t>
                      </a:r>
                      <a:endParaRPr sz="1600" b="0" u="none" strike="noStrike" cap="none" dirty="0">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44525">
                <a:tc>
                  <a:txBody>
                    <a:bodyPr/>
                    <a:lstStyle/>
                    <a:p>
                      <a:pPr marL="0" marR="0" lvl="0" indent="0" algn="ctr" rtl="0">
                        <a:spcBef>
                          <a:spcPts val="0"/>
                        </a:spcBef>
                        <a:spcAft>
                          <a:spcPts val="0"/>
                        </a:spcAft>
                        <a:buNone/>
                      </a:pPr>
                      <a:endParaRPr sz="1600" b="0" u="none" strike="noStrike" cap="none">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600" b="0" u="none" strike="noStrike" cap="none">
                          <a:solidFill>
                            <a:srgbClr val="4A86E8"/>
                          </a:solidFill>
                        </a:rPr>
                        <a:t>84/100 (Metacritic) </a:t>
                      </a:r>
                      <a:endParaRPr sz="1600" b="0" u="none" strike="noStrike" cap="none">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44525">
                <a:tc>
                  <a:txBody>
                    <a:bodyPr/>
                    <a:lstStyle/>
                    <a:p>
                      <a:pPr marL="0" marR="0" lvl="0" indent="0" algn="ctr" rtl="0">
                        <a:spcBef>
                          <a:spcPts val="0"/>
                        </a:spcBef>
                        <a:spcAft>
                          <a:spcPts val="0"/>
                        </a:spcAft>
                        <a:buNone/>
                      </a:pPr>
                      <a:endParaRPr sz="1600" b="0" u="none" strike="noStrike" cap="none">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600" b="0" u="none" strike="noStrike" cap="none">
                          <a:solidFill>
                            <a:srgbClr val="4A86E8"/>
                          </a:solidFill>
                        </a:rPr>
                        <a:t>8.6/10 (Gamersky)</a:t>
                      </a:r>
                      <a:endParaRPr sz="1600" b="0" u="none" strike="noStrike" cap="none">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44525">
                <a:tc>
                  <a:txBody>
                    <a:bodyPr/>
                    <a:lstStyle/>
                    <a:p>
                      <a:pPr marL="0" marR="0" lvl="0" indent="0" algn="ctr" rtl="0">
                        <a:spcBef>
                          <a:spcPts val="0"/>
                        </a:spcBef>
                        <a:spcAft>
                          <a:spcPts val="0"/>
                        </a:spcAft>
                        <a:buNone/>
                      </a:pPr>
                      <a:r>
                        <a:rPr lang="zh-CN" altLang="en-US" sz="1600" b="0" u="none" strike="noStrike" cap="none" dirty="0">
                          <a:solidFill>
                            <a:srgbClr val="4A86E8"/>
                          </a:solidFill>
                        </a:rPr>
                        <a:t>销量</a:t>
                      </a:r>
                      <a:endParaRPr sz="1600" b="0" u="none" strike="noStrike" cap="none" dirty="0">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zh-CN" altLang="en-US" sz="1600" b="0" u="none" strike="noStrike" cap="none" dirty="0">
                          <a:solidFill>
                            <a:srgbClr val="4A86E8"/>
                          </a:solidFill>
                        </a:rPr>
                        <a:t>超过两百万</a:t>
                      </a:r>
                      <a:endParaRPr sz="1600" b="0" u="none" strike="noStrike" cap="none" dirty="0">
                        <a:solidFill>
                          <a:srgbClr val="4A86E8"/>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31" name="Google Shape;131;p18"/>
          <p:cNvSpPr txBox="1"/>
          <p:nvPr/>
        </p:nvSpPr>
        <p:spPr>
          <a:xfrm>
            <a:off x="2240690" y="846025"/>
            <a:ext cx="21861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800" b="1">
                <a:solidFill>
                  <a:schemeClr val="lt1"/>
                </a:solidFill>
                <a:latin typeface="Arial Black"/>
                <a:ea typeface="Arial Black"/>
                <a:cs typeface="Arial Black"/>
                <a:sym typeface="Arial Black"/>
              </a:rPr>
              <a:t>ICEY</a:t>
            </a:r>
            <a:endParaRPr sz="2800" b="1">
              <a:solidFill>
                <a:schemeClr val="lt1"/>
              </a:solidFill>
              <a:latin typeface="Arial Black"/>
              <a:ea typeface="Arial Black"/>
              <a:cs typeface="Arial Black"/>
              <a:sym typeface="Arial Black"/>
            </a:endParaRPr>
          </a:p>
        </p:txBody>
      </p:sp>
      <p:sp>
        <p:nvSpPr>
          <p:cNvPr id="20" name="Google Shape;133;p18">
            <a:extLst>
              <a:ext uri="{FF2B5EF4-FFF2-40B4-BE49-F238E27FC236}">
                <a16:creationId xmlns:a16="http://schemas.microsoft.com/office/drawing/2014/main" id="{916B854A-4E0D-452D-A77E-FF869ABBCE31}"/>
              </a:ext>
            </a:extLst>
          </p:cNvPr>
          <p:cNvSpPr txBox="1"/>
          <p:nvPr/>
        </p:nvSpPr>
        <p:spPr>
          <a:xfrm>
            <a:off x="581025" y="3941025"/>
            <a:ext cx="1414800" cy="414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2400" b="1" dirty="0">
                <a:solidFill>
                  <a:schemeClr val="lt1"/>
                </a:solidFill>
                <a:latin typeface="Calibri"/>
                <a:ea typeface="Calibri"/>
                <a:cs typeface="Calibri"/>
                <a:sym typeface="Calibri"/>
              </a:rPr>
              <a:t>奖项</a:t>
            </a:r>
            <a:endParaRPr sz="2400" b="1" dirty="0">
              <a:solidFill>
                <a:schemeClr val="lt1"/>
              </a:solidFill>
              <a:latin typeface="Calibri"/>
              <a:ea typeface="Calibri"/>
              <a:cs typeface="Calibri"/>
              <a:sym typeface="Calibri"/>
            </a:endParaRPr>
          </a:p>
        </p:txBody>
      </p:sp>
      <p:sp>
        <p:nvSpPr>
          <p:cNvPr id="21" name="Google Shape;134;p18">
            <a:extLst>
              <a:ext uri="{FF2B5EF4-FFF2-40B4-BE49-F238E27FC236}">
                <a16:creationId xmlns:a16="http://schemas.microsoft.com/office/drawing/2014/main" id="{2A6849AD-F28A-4D24-8E7B-EFEF99D0981D}"/>
              </a:ext>
            </a:extLst>
          </p:cNvPr>
          <p:cNvSpPr txBox="1"/>
          <p:nvPr/>
        </p:nvSpPr>
        <p:spPr>
          <a:xfrm>
            <a:off x="6307575" y="2601700"/>
            <a:ext cx="1414800" cy="414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2400" b="1" dirty="0">
                <a:solidFill>
                  <a:schemeClr val="lt1"/>
                </a:solidFill>
                <a:latin typeface="Calibri"/>
                <a:ea typeface="Calibri"/>
                <a:cs typeface="Calibri"/>
                <a:sym typeface="Calibri"/>
              </a:rPr>
              <a:t>要点</a:t>
            </a:r>
            <a:endParaRPr sz="2400" b="1" dirty="0">
              <a:solidFill>
                <a:schemeClr val="lt1"/>
              </a:solidFill>
              <a:latin typeface="Calibri"/>
              <a:ea typeface="Calibri"/>
              <a:cs typeface="Calibri"/>
              <a:sym typeface="Calibri"/>
            </a:endParaRPr>
          </a:p>
        </p:txBody>
      </p:sp>
      <p:sp>
        <p:nvSpPr>
          <p:cNvPr id="22" name="Google Shape;135;p18">
            <a:extLst>
              <a:ext uri="{FF2B5EF4-FFF2-40B4-BE49-F238E27FC236}">
                <a16:creationId xmlns:a16="http://schemas.microsoft.com/office/drawing/2014/main" id="{79D878B9-D7EC-4762-89AB-4E5393E46A2C}"/>
              </a:ext>
            </a:extLst>
          </p:cNvPr>
          <p:cNvSpPr txBox="1"/>
          <p:nvPr/>
        </p:nvSpPr>
        <p:spPr>
          <a:xfrm>
            <a:off x="6272387" y="3204750"/>
            <a:ext cx="5366400" cy="3479700"/>
          </a:xfrm>
          <a:prstGeom prst="rect">
            <a:avLst/>
          </a:prstGeom>
          <a:noFill/>
          <a:ln>
            <a:noFill/>
          </a:ln>
        </p:spPr>
        <p:txBody>
          <a:bodyPr spcFirstLastPara="1" wrap="square" lIns="91425" tIns="91425" rIns="91425" bIns="91425" anchor="t" anchorCtr="0">
            <a:noAutofit/>
          </a:bodyPr>
          <a:lstStyle/>
          <a:p>
            <a:pPr marL="457200" lvl="0" indent="-342900">
              <a:buClr>
                <a:srgbClr val="FFFFFF"/>
              </a:buClr>
              <a:buSzPts val="1800"/>
              <a:buChar char="●"/>
            </a:pPr>
            <a:r>
              <a:rPr lang="zh-CN" altLang="en-US" sz="2000" dirty="0">
                <a:solidFill>
                  <a:schemeClr val="bg1"/>
                </a:solidFill>
                <a:latin typeface="Calibri" panose="020F0502020204030204" pitchFamily="34" charset="0"/>
                <a:ea typeface="黑体" panose="02010609060101010101" pitchFamily="49" charset="-122"/>
                <a:cs typeface="Calibri" panose="020F0502020204030204" pitchFamily="34" charset="0"/>
              </a:rPr>
              <a:t>这款在中国开发的</a:t>
            </a:r>
            <a:r>
              <a:rPr lang="en-US" altLang="zh-CN" sz="2000" dirty="0">
                <a:solidFill>
                  <a:schemeClr val="bg1"/>
                </a:solidFill>
                <a:latin typeface="Calibri" panose="020F0502020204030204" pitchFamily="34" charset="0"/>
                <a:ea typeface="黑体" panose="02010609060101010101" pitchFamily="49" charset="-122"/>
                <a:cs typeface="Calibri" panose="020F0502020204030204" pitchFamily="34" charset="0"/>
              </a:rPr>
              <a:t>2D</a:t>
            </a:r>
            <a:r>
              <a:rPr lang="zh-CN" altLang="en-US" sz="2000" dirty="0">
                <a:solidFill>
                  <a:schemeClr val="bg1"/>
                </a:solidFill>
                <a:latin typeface="Calibri" panose="020F0502020204030204" pitchFamily="34" charset="0"/>
                <a:ea typeface="黑体" panose="02010609060101010101" pitchFamily="49" charset="-122"/>
                <a:cs typeface="Calibri" panose="020F0502020204030204" pitchFamily="34" charset="0"/>
              </a:rPr>
              <a:t>动作游戏获得了巨大的成功。而且这种本地的</a:t>
            </a:r>
            <a:r>
              <a:rPr lang="en-US" altLang="zh-CN" sz="2000" dirty="0">
                <a:solidFill>
                  <a:schemeClr val="bg1"/>
                </a:solidFill>
                <a:latin typeface="Calibri" panose="020F0502020204030204" pitchFamily="34" charset="0"/>
                <a:ea typeface="黑体" panose="02010609060101010101" pitchFamily="49" charset="-122"/>
                <a:cs typeface="Calibri" panose="020F0502020204030204" pitchFamily="34" charset="0"/>
              </a:rPr>
              <a:t>2D</a:t>
            </a:r>
            <a:r>
              <a:rPr lang="zh-CN" altLang="en-US" sz="2000" dirty="0">
                <a:solidFill>
                  <a:schemeClr val="bg1"/>
                </a:solidFill>
                <a:latin typeface="Calibri" panose="020F0502020204030204" pitchFamily="34" charset="0"/>
                <a:ea typeface="黑体" panose="02010609060101010101" pitchFamily="49" charset="-122"/>
                <a:cs typeface="Calibri" panose="020F0502020204030204" pitchFamily="34" charset="0"/>
              </a:rPr>
              <a:t>动作游戏非常受中国市场欢迎。</a:t>
            </a:r>
            <a:endParaRPr lang="en-US" altLang="zh-CN" sz="2000" dirty="0">
              <a:solidFill>
                <a:schemeClr val="bg1"/>
              </a:solidFill>
              <a:latin typeface="Calibri" panose="020F0502020204030204" pitchFamily="34" charset="0"/>
              <a:ea typeface="黑体" panose="02010609060101010101" pitchFamily="49" charset="-122"/>
              <a:cs typeface="Calibri" panose="020F0502020204030204" pitchFamily="34" charset="0"/>
            </a:endParaRPr>
          </a:p>
          <a:p>
            <a:pPr marL="457200" lvl="0" indent="-342900">
              <a:buClr>
                <a:srgbClr val="FFFFFF"/>
              </a:buClr>
              <a:buSzPts val="1800"/>
              <a:buChar char="●"/>
            </a:pPr>
            <a:endParaRPr lang="en-US" altLang="zh-CN" sz="2000" dirty="0">
              <a:solidFill>
                <a:schemeClr val="bg1"/>
              </a:solidFill>
              <a:latin typeface="Calibri" panose="020F0502020204030204" pitchFamily="34" charset="0"/>
              <a:ea typeface="黑体" panose="02010609060101010101" pitchFamily="49" charset="-122"/>
              <a:cs typeface="Calibri" panose="020F0502020204030204" pitchFamily="34" charset="0"/>
            </a:endParaRPr>
          </a:p>
          <a:p>
            <a:pPr marL="457200" lvl="0" indent="-342900">
              <a:buClr>
                <a:srgbClr val="FFFFFF"/>
              </a:buClr>
              <a:buSzPts val="1800"/>
              <a:buChar char="●"/>
            </a:pPr>
            <a:r>
              <a:rPr lang="zh-CN" altLang="en-US" sz="2000" dirty="0">
                <a:solidFill>
                  <a:schemeClr val="bg1"/>
                </a:solidFill>
                <a:latin typeface="Calibri" panose="020F0502020204030204" pitchFamily="34" charset="0"/>
                <a:ea typeface="黑体" panose="02010609060101010101" pitchFamily="49" charset="-122"/>
                <a:cs typeface="Calibri" panose="020F0502020204030204" pitchFamily="34" charset="0"/>
              </a:rPr>
              <a:t>这种游戏不受终端和设备的限制，因此受众玩家更广。</a:t>
            </a:r>
            <a:endParaRPr lang="en-US" altLang="zh-CN" sz="2000" dirty="0">
              <a:solidFill>
                <a:schemeClr val="bg1"/>
              </a:solidFill>
              <a:latin typeface="Calibri" panose="020F0502020204030204" pitchFamily="34" charset="0"/>
              <a:ea typeface="黑体" panose="02010609060101010101" pitchFamily="49" charset="-122"/>
              <a:cs typeface="Calibri" panose="020F0502020204030204" pitchFamily="34" charset="0"/>
            </a:endParaRPr>
          </a:p>
          <a:p>
            <a:pPr marL="457200" lvl="0" indent="-342900">
              <a:buClr>
                <a:srgbClr val="FFFFFF"/>
              </a:buClr>
              <a:buSzPts val="1800"/>
              <a:buChar char="●"/>
            </a:pPr>
            <a:endParaRPr lang="en-US" altLang="zh-CN" sz="2000" dirty="0">
              <a:solidFill>
                <a:schemeClr val="bg1"/>
              </a:solidFill>
              <a:latin typeface="Calibri" panose="020F0502020204030204" pitchFamily="34" charset="0"/>
              <a:ea typeface="黑体" panose="02010609060101010101" pitchFamily="49" charset="-122"/>
              <a:cs typeface="Calibri" panose="020F0502020204030204" pitchFamily="34" charset="0"/>
            </a:endParaRPr>
          </a:p>
          <a:p>
            <a:pPr marL="457200" lvl="0" indent="-342900">
              <a:buClr>
                <a:srgbClr val="FFFFFF"/>
              </a:buClr>
              <a:buSzPts val="1800"/>
              <a:buChar char="●"/>
            </a:pPr>
            <a:r>
              <a:rPr lang="zh-CN" altLang="en-US" sz="2000" dirty="0">
                <a:solidFill>
                  <a:schemeClr val="bg1"/>
                </a:solidFill>
                <a:latin typeface="Calibri" panose="020F0502020204030204" pitchFamily="34" charset="0"/>
                <a:ea typeface="黑体" panose="02010609060101010101" pitchFamily="49" charset="-122"/>
                <a:cs typeface="Calibri" panose="020F0502020204030204" pitchFamily="34" charset="0"/>
              </a:rPr>
              <a:t>玩家很容易被游戏中的传统文化和故事吸引住。而这种游戏能更好地把故事和传统文化元素融入到游戏玩法和风格中</a:t>
            </a:r>
            <a:endParaRPr lang="en-US" altLang="zh-CN" sz="2000" dirty="0">
              <a:solidFill>
                <a:schemeClr val="bg1"/>
              </a:solidFill>
              <a:latin typeface="Calibri" panose="020F0502020204030204" pitchFamily="34" charset="0"/>
              <a:ea typeface="黑体" panose="02010609060101010101" pitchFamily="49" charset="-122"/>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58A"/>
        </a:solidFill>
        <a:effectLst/>
      </p:bgPr>
    </p:bg>
    <p:spTree>
      <p:nvGrpSpPr>
        <p:cNvPr id="1" name="Shape 138"/>
        <p:cNvGrpSpPr/>
        <p:nvPr/>
      </p:nvGrpSpPr>
      <p:grpSpPr>
        <a:xfrm>
          <a:off x="0" y="0"/>
          <a:ext cx="0" cy="0"/>
          <a:chOff x="0" y="0"/>
          <a:chExt cx="0" cy="0"/>
        </a:xfrm>
      </p:grpSpPr>
      <p:pic>
        <p:nvPicPr>
          <p:cNvPr id="139" name="Google Shape;139;p19"/>
          <p:cNvPicPr preferRelativeResize="0"/>
          <p:nvPr/>
        </p:nvPicPr>
        <p:blipFill rotWithShape="1">
          <a:blip r:embed="rId3">
            <a:alphaModFix/>
          </a:blip>
          <a:srcRect t="3967" b="3967"/>
          <a:stretch/>
        </p:blipFill>
        <p:spPr>
          <a:xfrm>
            <a:off x="0" y="-271400"/>
            <a:ext cx="12191997" cy="7400796"/>
          </a:xfrm>
          <a:prstGeom prst="rect">
            <a:avLst/>
          </a:prstGeom>
          <a:noFill/>
          <a:ln>
            <a:noFill/>
          </a:ln>
        </p:spPr>
      </p:pic>
      <p:sp>
        <p:nvSpPr>
          <p:cNvPr id="140" name="Google Shape;140;p19"/>
          <p:cNvSpPr txBox="1"/>
          <p:nvPr/>
        </p:nvSpPr>
        <p:spPr>
          <a:xfrm>
            <a:off x="531475" y="6108150"/>
            <a:ext cx="5505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altLang="en-US" sz="3200" b="1" dirty="0">
                <a:solidFill>
                  <a:schemeClr val="lt1"/>
                </a:solidFill>
                <a:latin typeface="Calibri"/>
                <a:ea typeface="Calibri"/>
                <a:cs typeface="Calibri"/>
                <a:sym typeface="Calibri"/>
              </a:rPr>
              <a:t>角色设计</a:t>
            </a:r>
            <a:r>
              <a:rPr lang="en-US" altLang="zh-CN" sz="3200" b="1" dirty="0">
                <a:solidFill>
                  <a:schemeClr val="lt1"/>
                </a:solidFill>
                <a:latin typeface="Calibri"/>
                <a:ea typeface="Calibri"/>
                <a:cs typeface="Calibri"/>
                <a:sym typeface="Calibri"/>
              </a:rPr>
              <a:t> – </a:t>
            </a:r>
            <a:r>
              <a:rPr lang="zh-CN" altLang="en-US" sz="3200" b="1" dirty="0">
                <a:solidFill>
                  <a:schemeClr val="lt1"/>
                </a:solidFill>
                <a:latin typeface="Calibri"/>
                <a:ea typeface="Calibri"/>
                <a:cs typeface="Calibri"/>
                <a:sym typeface="Calibri"/>
              </a:rPr>
              <a:t>民族风格</a:t>
            </a:r>
            <a:endParaRPr lang="en-US" altLang="zh-CN" sz="3200" b="1" dirty="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58A"/>
        </a:solidFill>
        <a:effectLst/>
      </p:bgPr>
    </p:bg>
    <p:spTree>
      <p:nvGrpSpPr>
        <p:cNvPr id="1" name="Shape 144"/>
        <p:cNvGrpSpPr/>
        <p:nvPr/>
      </p:nvGrpSpPr>
      <p:grpSpPr>
        <a:xfrm>
          <a:off x="0" y="0"/>
          <a:ext cx="0" cy="0"/>
          <a:chOff x="0" y="0"/>
          <a:chExt cx="0" cy="0"/>
        </a:xfrm>
      </p:grpSpPr>
      <p:pic>
        <p:nvPicPr>
          <p:cNvPr id="145" name="Google Shape;145;p20"/>
          <p:cNvPicPr preferRelativeResize="0"/>
          <p:nvPr/>
        </p:nvPicPr>
        <p:blipFill rotWithShape="1">
          <a:blip r:embed="rId3">
            <a:alphaModFix/>
          </a:blip>
          <a:srcRect l="6445" r="816"/>
          <a:stretch/>
        </p:blipFill>
        <p:spPr>
          <a:xfrm>
            <a:off x="0" y="-277075"/>
            <a:ext cx="12191999" cy="73948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58A"/>
        </a:solidFill>
        <a:effectLst/>
      </p:bgPr>
    </p:bg>
    <p:spTree>
      <p:nvGrpSpPr>
        <p:cNvPr id="1" name="Shape 149"/>
        <p:cNvGrpSpPr/>
        <p:nvPr/>
      </p:nvGrpSpPr>
      <p:grpSpPr>
        <a:xfrm>
          <a:off x="0" y="0"/>
          <a:ext cx="0" cy="0"/>
          <a:chOff x="0" y="0"/>
          <a:chExt cx="0" cy="0"/>
        </a:xfrm>
      </p:grpSpPr>
      <p:pic>
        <p:nvPicPr>
          <p:cNvPr id="150" name="Google Shape;150;p21"/>
          <p:cNvPicPr preferRelativeResize="0"/>
          <p:nvPr/>
        </p:nvPicPr>
        <p:blipFill rotWithShape="1">
          <a:blip r:embed="rId3">
            <a:alphaModFix/>
          </a:blip>
          <a:srcRect l="2632" r="1646"/>
          <a:stretch/>
        </p:blipFill>
        <p:spPr>
          <a:xfrm>
            <a:off x="0" y="0"/>
            <a:ext cx="12297676" cy="72266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527</Words>
  <Application>Microsoft Office PowerPoint</Application>
  <PresentationFormat>Widescreen</PresentationFormat>
  <Paragraphs>84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 Black</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志鹏 杨</cp:lastModifiedBy>
  <cp:revision>9</cp:revision>
  <dcterms:modified xsi:type="dcterms:W3CDTF">2019-05-17T01:34:05Z</dcterms:modified>
</cp:coreProperties>
</file>